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sldIdLst>
    <p:sldId id="256" r:id="rId5"/>
    <p:sldId id="287" r:id="rId6"/>
    <p:sldId id="259" r:id="rId7"/>
    <p:sldId id="280" r:id="rId8"/>
    <p:sldId id="281" r:id="rId9"/>
    <p:sldId id="282" r:id="rId10"/>
    <p:sldId id="276" r:id="rId11"/>
    <p:sldId id="283" r:id="rId12"/>
    <p:sldId id="273" r:id="rId13"/>
    <p:sldId id="272" r:id="rId14"/>
    <p:sldId id="274" r:id="rId15"/>
    <p:sldId id="285" r:id="rId16"/>
    <p:sldId id="286" r:id="rId17"/>
    <p:sldId id="288" r:id="rId18"/>
    <p:sldId id="289" r:id="rId19"/>
    <p:sldId id="290" r:id="rId20"/>
    <p:sldId id="291" r:id="rId21"/>
    <p:sldId id="292" r:id="rId22"/>
    <p:sldId id="293" r:id="rId23"/>
    <p:sldId id="295" r:id="rId24"/>
    <p:sldId id="296" r:id="rId25"/>
    <p:sldId id="298" r:id="rId26"/>
    <p:sldId id="299" r:id="rId27"/>
    <p:sldId id="300" r:id="rId28"/>
    <p:sldId id="301" r:id="rId29"/>
    <p:sldId id="302" r:id="rId30"/>
    <p:sldId id="303" r:id="rId31"/>
    <p:sldId id="304" r:id="rId32"/>
    <p:sldId id="257" r:id="rId33"/>
    <p:sldId id="258" r:id="rId34"/>
    <p:sldId id="305" r:id="rId35"/>
    <p:sldId id="307" r:id="rId36"/>
    <p:sldId id="284"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2222"/>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0FFCE-5E05-4896-B818-93C77A17D1EA}" v="5" dt="2020-04-03T16:01:04.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1153" autoAdjust="0"/>
  </p:normalViewPr>
  <p:slideViewPr>
    <p:cSldViewPr snapToGrid="0">
      <p:cViewPr varScale="1">
        <p:scale>
          <a:sx n="87" d="100"/>
          <a:sy n="87" d="100"/>
        </p:scale>
        <p:origin x="1358"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rtis Leung" userId="3a8158d8-1355-469b-b6ae-f8c11e10ebf3" providerId="ADAL" clId="{5A80FFCE-5E05-4896-B818-93C77A17D1EA}"/>
    <pc:docChg chg="custSel addSld modSld sldOrd">
      <pc:chgData name="Curtis Leung" userId="3a8158d8-1355-469b-b6ae-f8c11e10ebf3" providerId="ADAL" clId="{5A80FFCE-5E05-4896-B818-93C77A17D1EA}" dt="2020-04-02T15:44:43.669" v="50" actId="1076"/>
      <pc:docMkLst>
        <pc:docMk/>
      </pc:docMkLst>
      <pc:sldChg chg="modSp add">
        <pc:chgData name="Curtis Leung" userId="3a8158d8-1355-469b-b6ae-f8c11e10ebf3" providerId="ADAL" clId="{5A80FFCE-5E05-4896-B818-93C77A17D1EA}" dt="2020-04-02T15:42:50.573" v="40" actId="1076"/>
        <pc:sldMkLst>
          <pc:docMk/>
          <pc:sldMk cId="481847064" sldId="257"/>
        </pc:sldMkLst>
        <pc:picChg chg="mod">
          <ac:chgData name="Curtis Leung" userId="3a8158d8-1355-469b-b6ae-f8c11e10ebf3" providerId="ADAL" clId="{5A80FFCE-5E05-4896-B818-93C77A17D1EA}" dt="2020-04-02T15:42:50.573" v="40" actId="1076"/>
          <ac:picMkLst>
            <pc:docMk/>
            <pc:sldMk cId="481847064" sldId="257"/>
            <ac:picMk id="4" creationId="{8E0A2E18-F83D-4A47-ACF9-E39B1214AA8A}"/>
          </ac:picMkLst>
        </pc:picChg>
      </pc:sldChg>
      <pc:sldChg chg="modSp add">
        <pc:chgData name="Curtis Leung" userId="3a8158d8-1355-469b-b6ae-f8c11e10ebf3" providerId="ADAL" clId="{5A80FFCE-5E05-4896-B818-93C77A17D1EA}" dt="2020-04-02T15:44:43.669" v="50" actId="1076"/>
        <pc:sldMkLst>
          <pc:docMk/>
          <pc:sldMk cId="2272916501" sldId="258"/>
        </pc:sldMkLst>
        <pc:picChg chg="mod">
          <ac:chgData name="Curtis Leung" userId="3a8158d8-1355-469b-b6ae-f8c11e10ebf3" providerId="ADAL" clId="{5A80FFCE-5E05-4896-B818-93C77A17D1EA}" dt="2020-04-02T15:44:43.669" v="50" actId="1076"/>
          <ac:picMkLst>
            <pc:docMk/>
            <pc:sldMk cId="2272916501" sldId="258"/>
            <ac:picMk id="4" creationId="{DEA75CFA-A46F-4060-AAAA-8DEC1EFA5B08}"/>
          </ac:picMkLst>
        </pc:picChg>
      </pc:sldChg>
      <pc:sldChg chg="delSp modSp">
        <pc:chgData name="Curtis Leung" userId="3a8158d8-1355-469b-b6ae-f8c11e10ebf3" providerId="ADAL" clId="{5A80FFCE-5E05-4896-B818-93C77A17D1EA}" dt="2020-03-25T05:50:41.612" v="3" actId="478"/>
        <pc:sldMkLst>
          <pc:docMk/>
          <pc:sldMk cId="691594385" sldId="285"/>
        </pc:sldMkLst>
        <pc:spChg chg="del">
          <ac:chgData name="Curtis Leung" userId="3a8158d8-1355-469b-b6ae-f8c11e10ebf3" providerId="ADAL" clId="{5A80FFCE-5E05-4896-B818-93C77A17D1EA}" dt="2020-03-25T05:50:24.780" v="0" actId="478"/>
          <ac:spMkLst>
            <pc:docMk/>
            <pc:sldMk cId="691594385" sldId="285"/>
            <ac:spMk id="5" creationId="{8D521BD1-B027-1F44-A8C3-EB2BA66202C5}"/>
          </ac:spMkLst>
        </pc:spChg>
        <pc:cxnChg chg="del mod">
          <ac:chgData name="Curtis Leung" userId="3a8158d8-1355-469b-b6ae-f8c11e10ebf3" providerId="ADAL" clId="{5A80FFCE-5E05-4896-B818-93C77A17D1EA}" dt="2020-03-25T05:50:41.612" v="3" actId="478"/>
          <ac:cxnSpMkLst>
            <pc:docMk/>
            <pc:sldMk cId="691594385" sldId="285"/>
            <ac:cxnSpMk id="4" creationId="{C2488CA5-234A-444B-AEA9-C10C84242FE1}"/>
          </ac:cxnSpMkLst>
        </pc:cxnChg>
        <pc:cxnChg chg="del">
          <ac:chgData name="Curtis Leung" userId="3a8158d8-1355-469b-b6ae-f8c11e10ebf3" providerId="ADAL" clId="{5A80FFCE-5E05-4896-B818-93C77A17D1EA}" dt="2020-03-25T05:50:26.245" v="1" actId="478"/>
          <ac:cxnSpMkLst>
            <pc:docMk/>
            <pc:sldMk cId="691594385" sldId="285"/>
            <ac:cxnSpMk id="9" creationId="{63256A5E-C46F-194F-88CC-68F8D71DA95D}"/>
          </ac:cxnSpMkLst>
        </pc:cxnChg>
      </pc:sldChg>
      <pc:sldChg chg="modSp add ord">
        <pc:chgData name="Curtis Leung" userId="3a8158d8-1355-469b-b6ae-f8c11e10ebf3" providerId="ADAL" clId="{5A80FFCE-5E05-4896-B818-93C77A17D1EA}" dt="2020-04-02T15:40:01.616" v="37" actId="20577"/>
        <pc:sldMkLst>
          <pc:docMk/>
          <pc:sldMk cId="3692690998" sldId="304"/>
        </pc:sldMkLst>
        <pc:spChg chg="mod">
          <ac:chgData name="Curtis Leung" userId="3a8158d8-1355-469b-b6ae-f8c11e10ebf3" providerId="ADAL" clId="{5A80FFCE-5E05-4896-B818-93C77A17D1EA}" dt="2020-04-02T15:40:01.616" v="37" actId="20577"/>
          <ac:spMkLst>
            <pc:docMk/>
            <pc:sldMk cId="3692690998" sldId="304"/>
            <ac:spMk id="2" creationId="{8BC89854-18A6-48C2-B2C2-E122B7CC9FB5}"/>
          </ac:spMkLst>
        </pc:spChg>
      </pc:sldChg>
      <pc:sldChg chg="modSp add">
        <pc:chgData name="Curtis Leung" userId="3a8158d8-1355-469b-b6ae-f8c11e10ebf3" providerId="ADAL" clId="{5A80FFCE-5E05-4896-B818-93C77A17D1EA}" dt="2020-04-02T15:44:15.619" v="44" actId="14100"/>
        <pc:sldMkLst>
          <pc:docMk/>
          <pc:sldMk cId="2061039538" sldId="305"/>
        </pc:sldMkLst>
        <pc:picChg chg="mod">
          <ac:chgData name="Curtis Leung" userId="3a8158d8-1355-469b-b6ae-f8c11e10ebf3" providerId="ADAL" clId="{5A80FFCE-5E05-4896-B818-93C77A17D1EA}" dt="2020-04-02T15:44:15.619" v="44" actId="14100"/>
          <ac:picMkLst>
            <pc:docMk/>
            <pc:sldMk cId="2061039538" sldId="305"/>
            <ac:picMk id="4" creationId="{A4DABC17-E261-4FAA-AFDD-600C368F02F0}"/>
          </ac:picMkLst>
        </pc:picChg>
      </pc:sldChg>
      <pc:sldChg chg="modSp add">
        <pc:chgData name="Curtis Leung" userId="3a8158d8-1355-469b-b6ae-f8c11e10ebf3" providerId="ADAL" clId="{5A80FFCE-5E05-4896-B818-93C77A17D1EA}" dt="2020-04-02T15:44:31.477" v="48" actId="1076"/>
        <pc:sldMkLst>
          <pc:docMk/>
          <pc:sldMk cId="279993655" sldId="306"/>
        </pc:sldMkLst>
        <pc:picChg chg="mod">
          <ac:chgData name="Curtis Leung" userId="3a8158d8-1355-469b-b6ae-f8c11e10ebf3" providerId="ADAL" clId="{5A80FFCE-5E05-4896-B818-93C77A17D1EA}" dt="2020-04-02T15:44:31.477" v="48" actId="1076"/>
          <ac:picMkLst>
            <pc:docMk/>
            <pc:sldMk cId="279993655" sldId="306"/>
            <ac:picMk id="4" creationId="{EF7850A7-C4B0-4B99-BB8E-A9BF53E308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cs typeface="Arial" charset="0"/>
              </a:defRPr>
            </a:lvl1pPr>
          </a:lstStyle>
          <a:p>
            <a:fld id="{4AA9FAFC-2319-504C-A7E6-C27BB7BBEBBC}" type="datetimeFigureOut">
              <a:rPr lang="mr-IN"/>
              <a:pPr/>
              <a:t>06-04-2020</a:t>
            </a:fld>
            <a:endParaRPr lang="mr-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8E2C8280-5F62-3D48-BBB9-576BF0EE92F4}" type="slidenum">
              <a:rPr lang="uk-UA"/>
              <a:pPr/>
              <a:t>‹#›</a:t>
            </a:fld>
            <a:endParaRPr lang="uk-UA"/>
          </a:p>
        </p:txBody>
      </p:sp>
    </p:spTree>
    <p:extLst>
      <p:ext uri="{BB962C8B-B14F-4D97-AF65-F5344CB8AC3E}">
        <p14:creationId xmlns:p14="http://schemas.microsoft.com/office/powerpoint/2010/main" val="86688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fers.sheerid.com/autodesk/add-school-request/?locale=en_U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fers.sheerid.com/autodesk/add-school-request/?locale=en_U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2/3/20</a:t>
            </a:r>
          </a:p>
          <a:p>
            <a:r>
              <a:rPr lang="en-US" dirty="0"/>
              <a:t>ssotest@yopmail.com</a:t>
            </a:r>
          </a:p>
          <a:p>
            <a:r>
              <a:rPr lang="en-US" dirty="0"/>
              <a:t>test1234</a:t>
            </a:r>
          </a:p>
        </p:txBody>
      </p:sp>
      <p:sp>
        <p:nvSpPr>
          <p:cNvPr id="4" name="Slide Number Placeholder 3"/>
          <p:cNvSpPr>
            <a:spLocks noGrp="1"/>
          </p:cNvSpPr>
          <p:nvPr>
            <p:ph type="sldNum" sz="quarter" idx="5"/>
          </p:nvPr>
        </p:nvSpPr>
        <p:spPr/>
        <p:txBody>
          <a:bodyPr/>
          <a:lstStyle/>
          <a:p>
            <a:fld id="{8E2C8280-5F62-3D48-BBB9-576BF0EE92F4}" type="slidenum">
              <a:rPr lang="uk-UA" smtClean="0"/>
              <a:pPr/>
              <a:t>15</a:t>
            </a:fld>
            <a:endParaRPr lang="uk-UA"/>
          </a:p>
        </p:txBody>
      </p:sp>
    </p:spTree>
    <p:extLst>
      <p:ext uri="{BB962C8B-B14F-4D97-AF65-F5344CB8AC3E}">
        <p14:creationId xmlns:p14="http://schemas.microsoft.com/office/powerpoint/2010/main" val="107977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https://offers.sheerid.com/autodesk/add-school-request/?locale=en_US</a:t>
            </a:r>
            <a:endParaRPr lang="en-US" dirty="0"/>
          </a:p>
        </p:txBody>
      </p:sp>
      <p:sp>
        <p:nvSpPr>
          <p:cNvPr id="4" name="Slide Number Placeholder 3"/>
          <p:cNvSpPr>
            <a:spLocks noGrp="1"/>
          </p:cNvSpPr>
          <p:nvPr>
            <p:ph type="sldNum" sz="quarter" idx="5"/>
          </p:nvPr>
        </p:nvSpPr>
        <p:spPr/>
        <p:txBody>
          <a:bodyPr/>
          <a:lstStyle/>
          <a:p>
            <a:fld id="{8E2C8280-5F62-3D48-BBB9-576BF0EE92F4}" type="slidenum">
              <a:rPr lang="uk-UA" smtClean="0"/>
              <a:pPr/>
              <a:t>26</a:t>
            </a:fld>
            <a:endParaRPr lang="uk-UA"/>
          </a:p>
        </p:txBody>
      </p:sp>
    </p:spTree>
    <p:extLst>
      <p:ext uri="{BB962C8B-B14F-4D97-AF65-F5344CB8AC3E}">
        <p14:creationId xmlns:p14="http://schemas.microsoft.com/office/powerpoint/2010/main" val="743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https://offers.sheerid.com/autodesk/add-school-request/?locale=en_US</a:t>
            </a:r>
            <a:endParaRPr lang="en-US" dirty="0"/>
          </a:p>
          <a:p>
            <a:endParaRPr lang="en-US" dirty="0"/>
          </a:p>
        </p:txBody>
      </p:sp>
      <p:sp>
        <p:nvSpPr>
          <p:cNvPr id="4" name="Slide Number Placeholder 3"/>
          <p:cNvSpPr>
            <a:spLocks noGrp="1"/>
          </p:cNvSpPr>
          <p:nvPr>
            <p:ph type="sldNum" sz="quarter" idx="5"/>
          </p:nvPr>
        </p:nvSpPr>
        <p:spPr/>
        <p:txBody>
          <a:bodyPr/>
          <a:lstStyle/>
          <a:p>
            <a:fld id="{8E2C8280-5F62-3D48-BBB9-576BF0EE92F4}" type="slidenum">
              <a:rPr lang="uk-UA" smtClean="0"/>
              <a:pPr/>
              <a:t>27</a:t>
            </a:fld>
            <a:endParaRPr lang="uk-UA"/>
          </a:p>
        </p:txBody>
      </p:sp>
    </p:spTree>
    <p:extLst>
      <p:ext uri="{BB962C8B-B14F-4D97-AF65-F5344CB8AC3E}">
        <p14:creationId xmlns:p14="http://schemas.microsoft.com/office/powerpoint/2010/main" val="2494470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9" name="Freeform 28"/>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dirty="0"/>
              <a:t>Title slide option A: </a:t>
            </a:r>
            <a:br>
              <a:rPr lang="en-US" dirty="0"/>
            </a:br>
            <a:r>
              <a:rPr lang="en-US" dirty="0"/>
              <a:t>Main title can extend over one or two lines</a:t>
            </a:r>
          </a:p>
        </p:txBody>
      </p:sp>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dirty="0"/>
              <a:t>Presenter Title | @</a:t>
            </a:r>
            <a:r>
              <a:rPr lang="en-US" dirty="0" err="1"/>
              <a:t>socialmedia</a:t>
            </a:r>
            <a:endParaRPr lang="en-US" dirty="0"/>
          </a:p>
        </p:txBody>
      </p:sp>
      <p:sp>
        <p:nvSpPr>
          <p:cNvPr id="9" name="TextBox 8"/>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dirty="0">
                <a:solidFill>
                  <a:schemeClr val="bg2"/>
                </a:solidFill>
              </a:rPr>
              <a:t>© 2019 </a:t>
            </a:r>
            <a:r>
              <a:rPr lang="sk-SK" sz="700" dirty="0" err="1">
                <a:solidFill>
                  <a:schemeClr val="bg2"/>
                </a:solidFill>
              </a:rPr>
              <a:t>Autodesk</a:t>
            </a:r>
            <a:r>
              <a:rPr lang="sk-SK" sz="700" dirty="0">
                <a:solidFill>
                  <a:schemeClr val="bg2"/>
                </a:solidFill>
              </a:rPr>
              <a:t>, </a:t>
            </a:r>
            <a:r>
              <a:rPr lang="sk-SK" sz="700" dirty="0" err="1">
                <a:solidFill>
                  <a:schemeClr val="bg2"/>
                </a:solidFill>
              </a:rPr>
              <a:t>Inc</a:t>
            </a:r>
            <a:r>
              <a:rPr lang="sk-SK" sz="700" dirty="0">
                <a:solidFill>
                  <a:schemeClr val="bg2"/>
                </a:solidFill>
              </a:rPr>
              <a:t>.</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20440"/>
            <a:ext cx="1295400" cy="220071"/>
          </a:xfrm>
          <a:prstGeom prst="rect">
            <a:avLst/>
          </a:prstGeom>
        </p:spPr>
      </p:pic>
    </p:spTree>
    <p:extLst>
      <p:ext uri="{BB962C8B-B14F-4D97-AF65-F5344CB8AC3E}">
        <p14:creationId xmlns:p14="http://schemas.microsoft.com/office/powerpoint/2010/main" val="210190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152400" y="4857750"/>
            <a:ext cx="6400800" cy="152400"/>
          </a:xfrm>
        </p:spPr>
        <p:txBody>
          <a:bodyPr anchor="b"/>
          <a:lstStyle>
            <a:lvl1pPr>
              <a:spcBef>
                <a:spcPts val="0"/>
              </a:spcBef>
              <a:defRPr lang="en-US" sz="900" b="0" i="0" dirty="0">
                <a:solidFill>
                  <a:schemeClr val="tx1"/>
                </a:solidFill>
                <a:latin typeface="+mn-lt"/>
                <a:ea typeface="+mn-ea"/>
                <a:cs typeface="Arial" charset="0"/>
              </a:defRPr>
            </a:lvl1pPr>
          </a:lstStyle>
          <a:p>
            <a:pPr marL="0" lvl="0" indent="0">
              <a:spcBef>
                <a:spcPts val="750"/>
              </a:spcBef>
              <a:buFont typeface="Arial" panose="020B0604020202020204" pitchFamily="34" charset="0"/>
            </a:pPr>
            <a:r>
              <a:rPr lang="en-US" dirty="0"/>
              <a:t>Replace this copy with image credit when applicable.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086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28800" y="1504950"/>
            <a:ext cx="5486400" cy="1682480"/>
          </a:xfrm>
          <a:prstGeom prst="rect">
            <a:avLst/>
          </a:prstGeom>
        </p:spPr>
      </p:pic>
      <p:sp>
        <p:nvSpPr>
          <p:cNvPr id="6" name="TextBox 5"/>
          <p:cNvSpPr txBox="1"/>
          <p:nvPr userDrawn="1"/>
        </p:nvSpPr>
        <p:spPr>
          <a:xfrm>
            <a:off x="152400" y="4705350"/>
            <a:ext cx="8839202" cy="3048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2">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dirty="0">
                <a:solidFill>
                  <a:schemeClr val="bg2">
                    <a:lumMod val="65000"/>
                  </a:schemeClr>
                </a:solidFill>
              </a:rPr>
              <a:t>© 2019 Autodesk. All rights reserved.</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4D0B-D229-447F-BDC7-96143F0A73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2AABA6-413E-40EB-AFF0-EF15DA72D1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B1D67-1F8C-42DE-A343-F03B0017DBED}"/>
              </a:ext>
            </a:extLst>
          </p:cNvPr>
          <p:cNvSpPr>
            <a:spLocks noGrp="1"/>
          </p:cNvSpPr>
          <p:nvPr>
            <p:ph type="dt" sz="half" idx="10"/>
          </p:nvPr>
        </p:nvSpPr>
        <p:spPr/>
        <p:txBody>
          <a:bodyPr/>
          <a:lstStyle/>
          <a:p>
            <a:fld id="{087BE484-BA90-4DBD-9D60-99819EECCD78}" type="datetimeFigureOut">
              <a:rPr lang="en-US" smtClean="0"/>
              <a:t>4/6/2020</a:t>
            </a:fld>
            <a:endParaRPr lang="en-US"/>
          </a:p>
        </p:txBody>
      </p:sp>
      <p:sp>
        <p:nvSpPr>
          <p:cNvPr id="5" name="Footer Placeholder 4">
            <a:extLst>
              <a:ext uri="{FF2B5EF4-FFF2-40B4-BE49-F238E27FC236}">
                <a16:creationId xmlns:a16="http://schemas.microsoft.com/office/drawing/2014/main" id="{918EE893-95C8-4345-9027-C98470357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67C36-3403-4CE9-9673-C26274694DE3}"/>
              </a:ext>
            </a:extLst>
          </p:cNvPr>
          <p:cNvSpPr>
            <a:spLocks noGrp="1"/>
          </p:cNvSpPr>
          <p:nvPr>
            <p:ph type="sldNum" sz="quarter" idx="12"/>
          </p:nvPr>
        </p:nvSpPr>
        <p:spPr/>
        <p:txBody>
          <a:bodyPr/>
          <a:lstStyle/>
          <a:p>
            <a:fld id="{9F5E3FF6-B7C7-45B2-AD92-2AB1CEBF2DCA}" type="slidenum">
              <a:rPr lang="en-US" smtClean="0"/>
              <a:t>‹#›</a:t>
            </a:fld>
            <a:endParaRPr lang="en-US"/>
          </a:p>
        </p:txBody>
      </p:sp>
    </p:spTree>
    <p:extLst>
      <p:ext uri="{BB962C8B-B14F-4D97-AF65-F5344CB8AC3E}">
        <p14:creationId xmlns:p14="http://schemas.microsoft.com/office/powerpoint/2010/main" val="3867560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A">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reeform 9"/>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dirty="0"/>
              <a:t>Section/chapter title slide option A:</a:t>
            </a:r>
            <a:br>
              <a:rPr lang="en-US" dirty="0"/>
            </a:br>
            <a:r>
              <a:rPr lang="en-US" dirty="0"/>
              <a:t>Title can extend over one or two lines</a:t>
            </a:r>
          </a:p>
        </p:txBody>
      </p:sp>
    </p:spTree>
    <p:extLst>
      <p:ext uri="{BB962C8B-B14F-4D97-AF65-F5344CB8AC3E}">
        <p14:creationId xmlns:p14="http://schemas.microsoft.com/office/powerpoint/2010/main" val="1780675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Freeform 7"/>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dirty="0"/>
              <a:t>Title slide option B: </a:t>
            </a:r>
            <a:br>
              <a:rPr lang="en-US" dirty="0"/>
            </a:br>
            <a:r>
              <a:rPr lang="en-US" dirty="0"/>
              <a:t>Main title can extend over one or two lines</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59662"/>
            <a:ext cx="1295400" cy="220071"/>
          </a:xfrm>
          <a:prstGeom prst="rect">
            <a:avLst/>
          </a:prstGeom>
        </p:spPr>
      </p:pic>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dirty="0"/>
              <a:t>Presenter Title | @</a:t>
            </a:r>
            <a:r>
              <a:rPr lang="en-US" dirty="0" err="1"/>
              <a:t>socialmedia</a:t>
            </a:r>
            <a:endParaRPr lang="en-US" dirty="0"/>
          </a:p>
        </p:txBody>
      </p:sp>
      <p:sp>
        <p:nvSpPr>
          <p:cNvPr id="12" name="TextBox 11"/>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dirty="0">
                <a:solidFill>
                  <a:schemeClr val="bg2">
                    <a:lumMod val="65000"/>
                  </a:schemeClr>
                </a:solidFill>
              </a:rPr>
              <a:t>© 2019 </a:t>
            </a:r>
            <a:r>
              <a:rPr lang="sk-SK" sz="700" dirty="0" err="1">
                <a:solidFill>
                  <a:schemeClr val="bg2">
                    <a:lumMod val="65000"/>
                  </a:schemeClr>
                </a:solidFill>
              </a:rPr>
              <a:t>Autodesk</a:t>
            </a:r>
            <a:r>
              <a:rPr lang="sk-SK" sz="700" dirty="0">
                <a:solidFill>
                  <a:schemeClr val="bg2">
                    <a:lumMod val="65000"/>
                  </a:schemeClr>
                </a:solidFill>
              </a:rPr>
              <a:t>, </a:t>
            </a:r>
            <a:r>
              <a:rPr lang="sk-SK" sz="700" dirty="0" err="1">
                <a:solidFill>
                  <a:schemeClr val="bg2">
                    <a:lumMod val="65000"/>
                  </a:schemeClr>
                </a:solidFill>
              </a:rPr>
              <a:t>Inc</a:t>
            </a:r>
            <a:r>
              <a:rPr lang="sk-SK" sz="700" dirty="0">
                <a:solidFill>
                  <a:schemeClr val="bg2">
                    <a:lumMod val="65000"/>
                  </a:schemeClr>
                </a:solidFill>
              </a:rP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B">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Freeform 4"/>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dirty="0"/>
              <a:t>Section/chapter title slide option B:</a:t>
            </a:r>
            <a:br>
              <a:rPr lang="en-US" dirty="0"/>
            </a:br>
            <a:r>
              <a:rPr lang="en-US" dirty="0"/>
              <a:t>Title can extend over one or two lines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78291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1239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87233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dirty="0"/>
              <a:t>Subtitle if needed</a:t>
            </a:r>
          </a:p>
        </p:txBody>
      </p:sp>
      <p:sp>
        <p:nvSpPr>
          <p:cNvPr id="6" name="Picture Placeholder 5"/>
          <p:cNvSpPr>
            <a:spLocks noGrp="1"/>
          </p:cNvSpPr>
          <p:nvPr>
            <p:ph type="pic" sz="quarter" idx="11"/>
          </p:nvPr>
        </p:nvSpPr>
        <p:spPr>
          <a:xfrm>
            <a:off x="4724400" y="1123950"/>
            <a:ext cx="4114800" cy="3657600"/>
          </a:xfrm>
        </p:spPr>
        <p:txBody>
          <a:bodyPr anchor="ctr"/>
          <a:lstStyle>
            <a:lvl1pPr marL="0" indent="0" algn="ctr">
              <a:buFontTx/>
              <a:buNone/>
              <a:defRPr/>
            </a:lvl1pPr>
          </a:lstStyle>
          <a:p>
            <a:r>
              <a:rPr lang="en-US"/>
              <a:t>Click icon to add picture</a:t>
            </a:r>
          </a:p>
        </p:txBody>
      </p:sp>
      <p:sp>
        <p:nvSpPr>
          <p:cNvPr id="9" name="Text Placeholder 8"/>
          <p:cNvSpPr>
            <a:spLocks noGrp="1"/>
          </p:cNvSpPr>
          <p:nvPr>
            <p:ph type="body" sz="quarter" idx="12" hasCustomPrompt="1"/>
          </p:nvPr>
        </p:nvSpPr>
        <p:spPr>
          <a:xfrm>
            <a:off x="4724400" y="4857750"/>
            <a:ext cx="4114800" cy="152400"/>
          </a:xfrm>
        </p:spPr>
        <p:txBody>
          <a:bodyPr/>
          <a:lstStyle>
            <a:lvl1pPr marL="0" indent="0">
              <a:spcBef>
                <a:spcPts val="0"/>
              </a:spcBef>
              <a:buNone/>
              <a:defRPr sz="900">
                <a:solidFill>
                  <a:schemeClr val="tx1"/>
                </a:solidFill>
              </a:defRPr>
            </a:lvl1pPr>
          </a:lstStyle>
          <a:p>
            <a:pPr lvl="0"/>
            <a:r>
              <a:rPr lang="en-US" dirty="0"/>
              <a:t>Photo credit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7"/>
          <p:cNvSpPr>
            <a:spLocks noGrp="1"/>
          </p:cNvSpPr>
          <p:nvPr>
            <p:ph type="body" sz="quarter" idx="10" hasCustomPrompt="1"/>
          </p:nvPr>
        </p:nvSpPr>
        <p:spPr>
          <a:xfrm>
            <a:off x="304800" y="742950"/>
            <a:ext cx="8534400" cy="304800"/>
          </a:xfrm>
        </p:spPr>
        <p:txBody>
          <a:bodyPr/>
          <a:lstStyle>
            <a:lvl1pPr marL="0" indent="0">
              <a:spcBef>
                <a:spcPts val="0"/>
              </a:spcBef>
              <a:buNone/>
              <a:defRPr sz="1600" b="1">
                <a:solidFill>
                  <a:schemeClr val="bg2">
                    <a:lumMod val="50000"/>
                  </a:schemeClr>
                </a:solidFill>
              </a:defRPr>
            </a:lvl1pPr>
          </a:lstStyle>
          <a:p>
            <a:pPr lvl="0"/>
            <a:r>
              <a:rPr lang="en-US" dirty="0"/>
              <a:t>Subtitle if needed</a:t>
            </a:r>
          </a:p>
        </p:txBody>
      </p:sp>
    </p:spTree>
    <p:extLst>
      <p:ext uri="{BB962C8B-B14F-4D97-AF65-F5344CB8AC3E}">
        <p14:creationId xmlns:p14="http://schemas.microsoft.com/office/powerpoint/2010/main" val="2513429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51435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8000"/>
            </a:lvl1pPr>
          </a:lstStyle>
          <a:p>
            <a:r>
              <a:rPr lang="en-US" dirty="0"/>
              <a:t>Keyword slide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5750"/>
            <a:ext cx="8534400" cy="4572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04800" y="1123950"/>
            <a:ext cx="8534400" cy="3886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8276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0" r:id="rId3"/>
    <p:sldLayoutId id="2147483671" r:id="rId4"/>
    <p:sldLayoutId id="2147483662" r:id="rId5"/>
    <p:sldLayoutId id="2147483664" r:id="rId6"/>
    <p:sldLayoutId id="2147483672" r:id="rId7"/>
    <p:sldLayoutId id="2147483666" r:id="rId8"/>
    <p:sldLayoutId id="2147483673" r:id="rId9"/>
    <p:sldLayoutId id="2147483674" r:id="rId10"/>
    <p:sldLayoutId id="2147483667" r:id="rId11"/>
    <p:sldLayoutId id="2147483675" r:id="rId12"/>
    <p:sldLayoutId id="2147483676" r:id="rId1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8"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autodesk.com/education/unverified" TargetMode="External"/><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Veritas User Flows</a:t>
            </a:r>
          </a:p>
        </p:txBody>
      </p:sp>
      <p:sp>
        <p:nvSpPr>
          <p:cNvPr id="3" name="Subtitle 2"/>
          <p:cNvSpPr>
            <a:spLocks noGrp="1"/>
          </p:cNvSpPr>
          <p:nvPr>
            <p:ph type="subTitle" idx="1"/>
          </p:nvPr>
        </p:nvSpPr>
        <p:spPr/>
        <p:txBody>
          <a:bodyPr/>
          <a:lstStyle/>
          <a:p>
            <a:r>
              <a:rPr lang="en-US"/>
              <a:t>Presenter Name</a:t>
            </a:r>
          </a:p>
        </p:txBody>
      </p:sp>
      <p:sp>
        <p:nvSpPr>
          <p:cNvPr id="7" name="Text Placeholder 6"/>
          <p:cNvSpPr>
            <a:spLocks noGrp="1"/>
          </p:cNvSpPr>
          <p:nvPr>
            <p:ph type="body" sz="quarter" idx="10"/>
          </p:nvPr>
        </p:nvSpPr>
        <p:spPr/>
        <p:txBody>
          <a:bodyPr/>
          <a:lstStyle/>
          <a:p>
            <a:r>
              <a:rPr lang="en-US"/>
              <a:t>Presenter Title | @socialmedia</a:t>
            </a:r>
          </a:p>
        </p:txBody>
      </p:sp>
    </p:spTree>
    <p:extLst>
      <p:ext uri="{BB962C8B-B14F-4D97-AF65-F5344CB8AC3E}">
        <p14:creationId xmlns:p14="http://schemas.microsoft.com/office/powerpoint/2010/main" val="68343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200" dirty="0"/>
              <a:t>Initiate verification process after Account set during account creation or signing in with an existing </a:t>
            </a:r>
            <a:r>
              <a:rPr lang="en-US" sz="2200" dirty="0" err="1"/>
              <a:t>edu</a:t>
            </a:r>
            <a:r>
              <a:rPr lang="en-US" sz="2200" dirty="0"/>
              <a:t> account. </a:t>
            </a:r>
          </a:p>
        </p:txBody>
      </p:sp>
      <p:pic>
        <p:nvPicPr>
          <p:cNvPr id="38" name="Picture 37">
            <a:extLst>
              <a:ext uri="{FF2B5EF4-FFF2-40B4-BE49-F238E27FC236}">
                <a16:creationId xmlns:a16="http://schemas.microsoft.com/office/drawing/2014/main" id="{F487FE3F-5495-4108-81AA-BCEF482EE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851" y="1545225"/>
            <a:ext cx="4174235" cy="2466178"/>
          </a:xfrm>
          <a:prstGeom prst="rect">
            <a:avLst/>
          </a:prstGeom>
          <a:ln>
            <a:solidFill>
              <a:schemeClr val="bg1">
                <a:lumMod val="50000"/>
              </a:schemeClr>
            </a:solidFill>
          </a:ln>
        </p:spPr>
      </p:pic>
      <p:pic>
        <p:nvPicPr>
          <p:cNvPr id="2" name="Picture 1">
            <a:extLst>
              <a:ext uri="{FF2B5EF4-FFF2-40B4-BE49-F238E27FC236}">
                <a16:creationId xmlns:a16="http://schemas.microsoft.com/office/drawing/2014/main" id="{A438503C-D0C8-4632-9BFF-5192D5BAEC4A}"/>
              </a:ext>
            </a:extLst>
          </p:cNvPr>
          <p:cNvPicPr>
            <a:picLocks noChangeAspect="1"/>
          </p:cNvPicPr>
          <p:nvPr/>
        </p:nvPicPr>
        <p:blipFill>
          <a:blip r:embed="rId3"/>
          <a:stretch>
            <a:fillRect/>
          </a:stretch>
        </p:blipFill>
        <p:spPr>
          <a:xfrm>
            <a:off x="1055743" y="1418056"/>
            <a:ext cx="2838764" cy="2989347"/>
          </a:xfrm>
          <a:prstGeom prst="rect">
            <a:avLst/>
          </a:prstGeom>
        </p:spPr>
      </p:pic>
    </p:spTree>
    <p:extLst>
      <p:ext uri="{BB962C8B-B14F-4D97-AF65-F5344CB8AC3E}">
        <p14:creationId xmlns:p14="http://schemas.microsoft.com/office/powerpoint/2010/main" val="389472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Instant verification fails and user gets a second attempt. If that also fails, user is asked to upload document to verify their eligibility.</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21" y="1546572"/>
            <a:ext cx="4171954" cy="2463483"/>
          </a:xfrm>
          <a:prstGeom prst="rect">
            <a:avLst/>
          </a:prstGeom>
          <a:ln>
            <a:solidFill>
              <a:schemeClr val="bg1">
                <a:lumMod val="50000"/>
              </a:schemeClr>
            </a:solidFill>
          </a:ln>
        </p:spPr>
      </p:pic>
      <p:pic>
        <p:nvPicPr>
          <p:cNvPr id="38" name="Picture 37">
            <a:extLst>
              <a:ext uri="{FF2B5EF4-FFF2-40B4-BE49-F238E27FC236}">
                <a16:creationId xmlns:a16="http://schemas.microsoft.com/office/drawing/2014/main" id="{F487FE3F-5495-4108-81AA-BCEF482EE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135" y="1545225"/>
            <a:ext cx="4169667" cy="2466178"/>
          </a:xfrm>
          <a:prstGeom prst="rect">
            <a:avLst/>
          </a:prstGeom>
          <a:ln>
            <a:solidFill>
              <a:schemeClr val="bg1">
                <a:lumMod val="50000"/>
              </a:schemeClr>
            </a:solidFill>
          </a:ln>
        </p:spPr>
      </p:pic>
    </p:spTree>
    <p:extLst>
      <p:ext uri="{BB962C8B-B14F-4D97-AF65-F5344CB8AC3E}">
        <p14:creationId xmlns:p14="http://schemas.microsoft.com/office/powerpoint/2010/main" val="557725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Other Options for Failed User</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7932"/>
            <a:ext cx="5018138" cy="2963143"/>
          </a:xfrm>
          <a:prstGeom prst="rect">
            <a:avLst/>
          </a:prstGeom>
          <a:ln>
            <a:solidFill>
              <a:schemeClr val="bg1">
                <a:lumMod val="50000"/>
              </a:schemeClr>
            </a:solidFill>
          </a:ln>
        </p:spPr>
      </p:pic>
      <p:sp>
        <p:nvSpPr>
          <p:cNvPr id="2" name="Rectangle 1">
            <a:extLst>
              <a:ext uri="{FF2B5EF4-FFF2-40B4-BE49-F238E27FC236}">
                <a16:creationId xmlns:a16="http://schemas.microsoft.com/office/drawing/2014/main" id="{EB0F2F9F-00E2-8347-97ED-B96724B33AD8}"/>
              </a:ext>
            </a:extLst>
          </p:cNvPr>
          <p:cNvSpPr/>
          <p:nvPr/>
        </p:nvSpPr>
        <p:spPr>
          <a:xfrm>
            <a:off x="6184922" y="3529901"/>
            <a:ext cx="2007704" cy="646331"/>
          </a:xfrm>
          <a:prstGeom prst="rect">
            <a:avLst/>
          </a:prstGeom>
        </p:spPr>
        <p:txBody>
          <a:bodyPr wrap="square">
            <a:spAutoFit/>
          </a:bodyPr>
          <a:lstStyle/>
          <a:p>
            <a:r>
              <a:rPr lang="en-US" dirty="0">
                <a:latin typeface="Artifakt ElementOfc" panose="020B0504020101020102" pitchFamily="34" charset="77"/>
                <a:cs typeface="Artifakt ElementOfc" panose="020B0504020101020102" pitchFamily="34" charset="77"/>
                <a:hlinkClick r:id="rId3"/>
              </a:rPr>
              <a:t>Soft Landing Page</a:t>
            </a:r>
            <a:endParaRPr lang="en-US" dirty="0">
              <a:latin typeface="Artifakt ElementOfc" panose="020B0504020101020102" pitchFamily="34" charset="77"/>
              <a:cs typeface="Artifakt ElementOfc" panose="020B0504020101020102" pitchFamily="34" charset="77"/>
            </a:endParaRPr>
          </a:p>
        </p:txBody>
      </p:sp>
      <p:pic>
        <p:nvPicPr>
          <p:cNvPr id="12" name="Picture 11" descr="A screenshot of a cell phone&#10;&#10;Description automatically generated">
            <a:extLst>
              <a:ext uri="{FF2B5EF4-FFF2-40B4-BE49-F238E27FC236}">
                <a16:creationId xmlns:a16="http://schemas.microsoft.com/office/drawing/2014/main" id="{C20CE80C-011B-CF44-8089-424ADD44B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21" y="3801143"/>
            <a:ext cx="4535781" cy="1245117"/>
          </a:xfrm>
          <a:prstGeom prst="rect">
            <a:avLst/>
          </a:prstGeom>
          <a:ln>
            <a:solidFill>
              <a:schemeClr val="accent1"/>
            </a:solidFill>
          </a:ln>
        </p:spPr>
      </p:pic>
    </p:spTree>
    <p:extLst>
      <p:ext uri="{BB962C8B-B14F-4D97-AF65-F5344CB8AC3E}">
        <p14:creationId xmlns:p14="http://schemas.microsoft.com/office/powerpoint/2010/main" val="691594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32B8-7883-154B-9BE8-8AF0DC957350}"/>
              </a:ext>
            </a:extLst>
          </p:cNvPr>
          <p:cNvSpPr>
            <a:spLocks noGrp="1"/>
          </p:cNvSpPr>
          <p:nvPr>
            <p:ph type="title"/>
          </p:nvPr>
        </p:nvSpPr>
        <p:spPr/>
        <p:txBody>
          <a:bodyPr/>
          <a:lstStyle/>
          <a:p>
            <a:r>
              <a:rPr lang="en-US" dirty="0"/>
              <a:t>Soft Landing Page – Trial or Subscribe Options</a:t>
            </a:r>
          </a:p>
        </p:txBody>
      </p:sp>
      <p:pic>
        <p:nvPicPr>
          <p:cNvPr id="5" name="Picture 4" descr="A screenshot of a social media post&#10;&#10;Description automatically generated">
            <a:extLst>
              <a:ext uri="{FF2B5EF4-FFF2-40B4-BE49-F238E27FC236}">
                <a16:creationId xmlns:a16="http://schemas.microsoft.com/office/drawing/2014/main" id="{329F195D-FD08-0943-A499-57C11E7B6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26" y="871419"/>
            <a:ext cx="5784111" cy="4190106"/>
          </a:xfrm>
          <a:prstGeom prst="rect">
            <a:avLst/>
          </a:prstGeom>
        </p:spPr>
      </p:pic>
    </p:spTree>
    <p:extLst>
      <p:ext uri="{BB962C8B-B14F-4D97-AF65-F5344CB8AC3E}">
        <p14:creationId xmlns:p14="http://schemas.microsoft.com/office/powerpoint/2010/main" val="2200848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9854-18A6-48C2-B2C2-E122B7CC9FB5}"/>
              </a:ext>
            </a:extLst>
          </p:cNvPr>
          <p:cNvSpPr>
            <a:spLocks noGrp="1"/>
          </p:cNvSpPr>
          <p:nvPr>
            <p:ph type="title"/>
          </p:nvPr>
        </p:nvSpPr>
        <p:spPr/>
        <p:txBody>
          <a:bodyPr/>
          <a:lstStyle/>
          <a:p>
            <a:r>
              <a:rPr lang="en-US" sz="4800" dirty="0"/>
              <a:t>Single Sign On (SSO)</a:t>
            </a:r>
          </a:p>
        </p:txBody>
      </p:sp>
    </p:spTree>
    <p:extLst>
      <p:ext uri="{BB962C8B-B14F-4D97-AF65-F5344CB8AC3E}">
        <p14:creationId xmlns:p14="http://schemas.microsoft.com/office/powerpoint/2010/main" val="2682105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52212" y="285750"/>
            <a:ext cx="8486987" cy="486410"/>
          </a:xfrm>
        </p:spPr>
        <p:txBody>
          <a:bodyPr/>
          <a:lstStyle/>
          <a:p>
            <a:r>
              <a:rPr lang="en-US" sz="2400" dirty="0"/>
              <a:t>Initiate verification process from O2 Account set page.</a:t>
            </a:r>
            <a:br>
              <a:rPr lang="en-US" sz="2400" dirty="0"/>
            </a:br>
            <a:r>
              <a:rPr lang="en-US" sz="1800" dirty="0"/>
              <a:t>Prior to this step, user either logs into an existing Autodesk EDU account, or creates a new account (as previously documented in slides 4-6)</a:t>
            </a:r>
            <a:endParaRPr lang="en-US" sz="2400" dirty="0"/>
          </a:p>
        </p:txBody>
      </p:sp>
      <p:pic>
        <p:nvPicPr>
          <p:cNvPr id="3" name="Picture 2">
            <a:extLst>
              <a:ext uri="{FF2B5EF4-FFF2-40B4-BE49-F238E27FC236}">
                <a16:creationId xmlns:a16="http://schemas.microsoft.com/office/drawing/2014/main" id="{37C089AB-DD55-4E7C-93AB-A707AFA184CD}"/>
              </a:ext>
            </a:extLst>
          </p:cNvPr>
          <p:cNvPicPr>
            <a:picLocks noChangeAspect="1"/>
          </p:cNvPicPr>
          <p:nvPr/>
        </p:nvPicPr>
        <p:blipFill>
          <a:blip r:embed="rId3"/>
          <a:stretch>
            <a:fillRect/>
          </a:stretch>
        </p:blipFill>
        <p:spPr>
          <a:xfrm>
            <a:off x="4636137" y="1546572"/>
            <a:ext cx="4199983" cy="3149100"/>
          </a:xfrm>
          <a:prstGeom prst="rect">
            <a:avLst/>
          </a:prstGeom>
        </p:spPr>
      </p:pic>
      <p:pic>
        <p:nvPicPr>
          <p:cNvPr id="5" name="Picture 4">
            <a:extLst>
              <a:ext uri="{FF2B5EF4-FFF2-40B4-BE49-F238E27FC236}">
                <a16:creationId xmlns:a16="http://schemas.microsoft.com/office/drawing/2014/main" id="{1F245977-B3D4-4B8F-9DF7-5C58D915D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941220"/>
            <a:ext cx="3994188" cy="2359804"/>
          </a:xfrm>
          <a:prstGeom prst="rect">
            <a:avLst/>
          </a:prstGeom>
          <a:ln>
            <a:solidFill>
              <a:schemeClr val="accent1"/>
            </a:solidFill>
          </a:ln>
        </p:spPr>
      </p:pic>
    </p:spTree>
    <p:extLst>
      <p:ext uri="{BB962C8B-B14F-4D97-AF65-F5344CB8AC3E}">
        <p14:creationId xmlns:p14="http://schemas.microsoft.com/office/powerpoint/2010/main" val="3465393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000" dirty="0"/>
              <a:t>SSO landing page – user clicks CTA and directed to school’s SSO portal in a new tab. Successful SSO login directs to “You’re verified” </a:t>
            </a:r>
          </a:p>
        </p:txBody>
      </p:sp>
      <p:pic>
        <p:nvPicPr>
          <p:cNvPr id="3" name="Picture 2">
            <a:extLst>
              <a:ext uri="{FF2B5EF4-FFF2-40B4-BE49-F238E27FC236}">
                <a16:creationId xmlns:a16="http://schemas.microsoft.com/office/drawing/2014/main" id="{58CAEBFA-6237-45B8-953A-E43E94EEF92E}"/>
              </a:ext>
            </a:extLst>
          </p:cNvPr>
          <p:cNvPicPr>
            <a:picLocks noChangeAspect="1"/>
          </p:cNvPicPr>
          <p:nvPr/>
        </p:nvPicPr>
        <p:blipFill>
          <a:blip r:embed="rId2"/>
          <a:stretch>
            <a:fillRect/>
          </a:stretch>
        </p:blipFill>
        <p:spPr>
          <a:xfrm>
            <a:off x="121902" y="1042099"/>
            <a:ext cx="4243383" cy="3151414"/>
          </a:xfrm>
          <a:prstGeom prst="rect">
            <a:avLst/>
          </a:prstGeom>
        </p:spPr>
      </p:pic>
      <p:pic>
        <p:nvPicPr>
          <p:cNvPr id="5" name="Picture 4">
            <a:extLst>
              <a:ext uri="{FF2B5EF4-FFF2-40B4-BE49-F238E27FC236}">
                <a16:creationId xmlns:a16="http://schemas.microsoft.com/office/drawing/2014/main" id="{B98A5654-BA27-4956-B9B1-F2EFF0533441}"/>
              </a:ext>
            </a:extLst>
          </p:cNvPr>
          <p:cNvPicPr>
            <a:picLocks noChangeAspect="1"/>
          </p:cNvPicPr>
          <p:nvPr/>
        </p:nvPicPr>
        <p:blipFill>
          <a:blip r:embed="rId3"/>
          <a:stretch>
            <a:fillRect/>
          </a:stretch>
        </p:blipFill>
        <p:spPr>
          <a:xfrm>
            <a:off x="3180378" y="1494064"/>
            <a:ext cx="4516517" cy="3363686"/>
          </a:xfrm>
          <a:prstGeom prst="rect">
            <a:avLst/>
          </a:prstGeom>
        </p:spPr>
      </p:pic>
      <p:pic>
        <p:nvPicPr>
          <p:cNvPr id="7" name="Picture 6">
            <a:extLst>
              <a:ext uri="{FF2B5EF4-FFF2-40B4-BE49-F238E27FC236}">
                <a16:creationId xmlns:a16="http://schemas.microsoft.com/office/drawing/2014/main" id="{4C6B8238-D3D1-47E6-9096-6273C7EB6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518" y="2617806"/>
            <a:ext cx="4169667" cy="2463479"/>
          </a:xfrm>
          <a:prstGeom prst="rect">
            <a:avLst/>
          </a:prstGeom>
          <a:ln>
            <a:solidFill>
              <a:schemeClr val="bg1">
                <a:lumMod val="50000"/>
              </a:schemeClr>
            </a:solidFill>
          </a:ln>
        </p:spPr>
      </p:pic>
    </p:spTree>
    <p:extLst>
      <p:ext uri="{BB962C8B-B14F-4D97-AF65-F5344CB8AC3E}">
        <p14:creationId xmlns:p14="http://schemas.microsoft.com/office/powerpoint/2010/main" val="2235414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000" dirty="0"/>
              <a:t>If SSO login not successful, or user does not take SSO step, user can still try Doc Review. </a:t>
            </a:r>
            <a:r>
              <a:rPr lang="en-US" sz="1800" i="1" dirty="0"/>
              <a:t>SSO Landing page automatically refresh with upload  document option. After 2 mins, the page then refreshes to the actual doc upload screen </a:t>
            </a:r>
          </a:p>
        </p:txBody>
      </p:sp>
      <p:pic>
        <p:nvPicPr>
          <p:cNvPr id="2" name="Picture 1">
            <a:extLst>
              <a:ext uri="{FF2B5EF4-FFF2-40B4-BE49-F238E27FC236}">
                <a16:creationId xmlns:a16="http://schemas.microsoft.com/office/drawing/2014/main" id="{9CC79E11-CEAA-4A49-AC4B-FEDB5153FADC}"/>
              </a:ext>
            </a:extLst>
          </p:cNvPr>
          <p:cNvPicPr>
            <a:picLocks noChangeAspect="1"/>
          </p:cNvPicPr>
          <p:nvPr/>
        </p:nvPicPr>
        <p:blipFill>
          <a:blip r:embed="rId2"/>
          <a:stretch>
            <a:fillRect/>
          </a:stretch>
        </p:blipFill>
        <p:spPr>
          <a:xfrm>
            <a:off x="171450" y="1489241"/>
            <a:ext cx="4151345" cy="3057058"/>
          </a:xfrm>
          <a:prstGeom prst="rect">
            <a:avLst/>
          </a:prstGeom>
        </p:spPr>
      </p:pic>
      <p:pic>
        <p:nvPicPr>
          <p:cNvPr id="5" name="Picture 4">
            <a:extLst>
              <a:ext uri="{FF2B5EF4-FFF2-40B4-BE49-F238E27FC236}">
                <a16:creationId xmlns:a16="http://schemas.microsoft.com/office/drawing/2014/main" id="{1D0D4E94-F5B7-4F93-B5D5-5462D0808EDF}"/>
              </a:ext>
            </a:extLst>
          </p:cNvPr>
          <p:cNvPicPr>
            <a:picLocks noChangeAspect="1"/>
          </p:cNvPicPr>
          <p:nvPr/>
        </p:nvPicPr>
        <p:blipFill>
          <a:blip r:embed="rId3"/>
          <a:stretch>
            <a:fillRect/>
          </a:stretch>
        </p:blipFill>
        <p:spPr>
          <a:xfrm>
            <a:off x="4572000" y="1489241"/>
            <a:ext cx="4561449" cy="3363686"/>
          </a:xfrm>
          <a:prstGeom prst="rect">
            <a:avLst/>
          </a:prstGeom>
        </p:spPr>
      </p:pic>
    </p:spTree>
    <p:extLst>
      <p:ext uri="{BB962C8B-B14F-4D97-AF65-F5344CB8AC3E}">
        <p14:creationId xmlns:p14="http://schemas.microsoft.com/office/powerpoint/2010/main" val="3575403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If user does not successfully verify via SSO or DR, they will be prompted to upload a doc upon returning to the product page (as long as verification has not expired)</a:t>
            </a:r>
          </a:p>
        </p:txBody>
      </p:sp>
      <p:pic>
        <p:nvPicPr>
          <p:cNvPr id="2" name="Picture 1">
            <a:extLst>
              <a:ext uri="{FF2B5EF4-FFF2-40B4-BE49-F238E27FC236}">
                <a16:creationId xmlns:a16="http://schemas.microsoft.com/office/drawing/2014/main" id="{181358F6-E497-4D1F-A4C8-81DE14D66E93}"/>
              </a:ext>
            </a:extLst>
          </p:cNvPr>
          <p:cNvPicPr>
            <a:picLocks noChangeAspect="1"/>
          </p:cNvPicPr>
          <p:nvPr/>
        </p:nvPicPr>
        <p:blipFill>
          <a:blip r:embed="rId2"/>
          <a:stretch>
            <a:fillRect/>
          </a:stretch>
        </p:blipFill>
        <p:spPr>
          <a:xfrm>
            <a:off x="304800" y="1349828"/>
            <a:ext cx="4338696" cy="3750129"/>
          </a:xfrm>
          <a:prstGeom prst="rect">
            <a:avLst/>
          </a:prstGeom>
        </p:spPr>
      </p:pic>
    </p:spTree>
    <p:extLst>
      <p:ext uri="{BB962C8B-B14F-4D97-AF65-F5344CB8AC3E}">
        <p14:creationId xmlns:p14="http://schemas.microsoft.com/office/powerpoint/2010/main" val="97592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9854-18A6-48C2-B2C2-E122B7CC9FB5}"/>
              </a:ext>
            </a:extLst>
          </p:cNvPr>
          <p:cNvSpPr>
            <a:spLocks noGrp="1"/>
          </p:cNvSpPr>
          <p:nvPr>
            <p:ph type="title"/>
          </p:nvPr>
        </p:nvSpPr>
        <p:spPr/>
        <p:txBody>
          <a:bodyPr/>
          <a:lstStyle/>
          <a:p>
            <a:r>
              <a:rPr lang="en-US" sz="4800" dirty="0"/>
              <a:t>Document Review</a:t>
            </a:r>
          </a:p>
        </p:txBody>
      </p:sp>
    </p:spTree>
    <p:extLst>
      <p:ext uri="{BB962C8B-B14F-4D97-AF65-F5344CB8AC3E}">
        <p14:creationId xmlns:p14="http://schemas.microsoft.com/office/powerpoint/2010/main" val="3078436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9854-18A6-48C2-B2C2-E122B7CC9FB5}"/>
              </a:ext>
            </a:extLst>
          </p:cNvPr>
          <p:cNvSpPr>
            <a:spLocks noGrp="1"/>
          </p:cNvSpPr>
          <p:nvPr>
            <p:ph type="title"/>
          </p:nvPr>
        </p:nvSpPr>
        <p:spPr/>
        <p:txBody>
          <a:bodyPr/>
          <a:lstStyle/>
          <a:p>
            <a:r>
              <a:rPr lang="en-US" sz="4800" dirty="0"/>
              <a:t>Instant Verification</a:t>
            </a:r>
          </a:p>
        </p:txBody>
      </p:sp>
    </p:spTree>
    <p:extLst>
      <p:ext uri="{BB962C8B-B14F-4D97-AF65-F5344CB8AC3E}">
        <p14:creationId xmlns:p14="http://schemas.microsoft.com/office/powerpoint/2010/main" val="3368087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229CC8-4569-4A8F-BAF4-EFE2968BFE3E}"/>
              </a:ext>
            </a:extLst>
          </p:cNvPr>
          <p:cNvPicPr>
            <a:picLocks noChangeAspect="1"/>
          </p:cNvPicPr>
          <p:nvPr/>
        </p:nvPicPr>
        <p:blipFill rotWithShape="1">
          <a:blip r:embed="rId2">
            <a:extLst>
              <a:ext uri="{28A0092B-C50C-407E-A947-70E740481C1C}">
                <a14:useLocalDpi xmlns:a14="http://schemas.microsoft.com/office/drawing/2010/main" val="0"/>
              </a:ext>
            </a:extLst>
          </a:blip>
          <a:srcRect t="11194" r="1289" b="5657"/>
          <a:stretch/>
        </p:blipFill>
        <p:spPr>
          <a:xfrm>
            <a:off x="433494" y="1812068"/>
            <a:ext cx="6427893" cy="3045682"/>
          </a:xfrm>
          <a:prstGeom prst="rect">
            <a:avLst/>
          </a:prstGeom>
        </p:spPr>
      </p:pic>
      <p:sp>
        <p:nvSpPr>
          <p:cNvPr id="8" name="Title 7"/>
          <p:cNvSpPr>
            <a:spLocks noGrp="1"/>
          </p:cNvSpPr>
          <p:nvPr>
            <p:ph type="title"/>
          </p:nvPr>
        </p:nvSpPr>
        <p:spPr>
          <a:xfrm>
            <a:off x="304800" y="285750"/>
            <a:ext cx="8534400" cy="457200"/>
          </a:xfrm>
        </p:spPr>
        <p:txBody>
          <a:bodyPr/>
          <a:lstStyle/>
          <a:p>
            <a:r>
              <a:rPr lang="en-US" sz="2400" dirty="0"/>
              <a:t>If Instant Verification or SSO attempts fail (or those flows are unavailable to users – primarily secondary institutions and/or certain countries) the user will go through document review.</a:t>
            </a:r>
          </a:p>
        </p:txBody>
      </p:sp>
    </p:spTree>
    <p:extLst>
      <p:ext uri="{BB962C8B-B14F-4D97-AF65-F5344CB8AC3E}">
        <p14:creationId xmlns:p14="http://schemas.microsoft.com/office/powerpoint/2010/main" val="2824886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B42A-9001-42CC-946A-14522AFE6036}"/>
              </a:ext>
            </a:extLst>
          </p:cNvPr>
          <p:cNvSpPr>
            <a:spLocks noGrp="1"/>
          </p:cNvSpPr>
          <p:nvPr>
            <p:ph type="title"/>
          </p:nvPr>
        </p:nvSpPr>
        <p:spPr/>
        <p:txBody>
          <a:bodyPr/>
          <a:lstStyle/>
          <a:p>
            <a:r>
              <a:rPr lang="en-US" sz="2400" dirty="0"/>
              <a:t>Once submitted for review, </a:t>
            </a:r>
            <a:r>
              <a:rPr lang="en-US" sz="2400" dirty="0" err="1"/>
              <a:t>SheerID</a:t>
            </a:r>
            <a:r>
              <a:rPr lang="en-US" sz="2400" dirty="0"/>
              <a:t> agents will approve/deny, and the user will be notified via email.</a:t>
            </a:r>
          </a:p>
        </p:txBody>
      </p:sp>
      <p:pic>
        <p:nvPicPr>
          <p:cNvPr id="5" name="Picture 4">
            <a:extLst>
              <a:ext uri="{FF2B5EF4-FFF2-40B4-BE49-F238E27FC236}">
                <a16:creationId xmlns:a16="http://schemas.microsoft.com/office/drawing/2014/main" id="{11472233-C8B1-4E56-AC99-BD1ADA2D335F}"/>
              </a:ext>
            </a:extLst>
          </p:cNvPr>
          <p:cNvPicPr>
            <a:picLocks noChangeAspect="1"/>
          </p:cNvPicPr>
          <p:nvPr/>
        </p:nvPicPr>
        <p:blipFill rotWithShape="1">
          <a:blip r:embed="rId2"/>
          <a:srcRect t="10799" r="1112" b="15168"/>
          <a:stretch/>
        </p:blipFill>
        <p:spPr>
          <a:xfrm>
            <a:off x="382694" y="1469704"/>
            <a:ext cx="8273627" cy="3484142"/>
          </a:xfrm>
          <a:prstGeom prst="rect">
            <a:avLst/>
          </a:prstGeom>
        </p:spPr>
      </p:pic>
    </p:spTree>
    <p:extLst>
      <p:ext uri="{BB962C8B-B14F-4D97-AF65-F5344CB8AC3E}">
        <p14:creationId xmlns:p14="http://schemas.microsoft.com/office/powerpoint/2010/main" val="52297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B42A-9001-42CC-946A-14522AFE6036}"/>
              </a:ext>
            </a:extLst>
          </p:cNvPr>
          <p:cNvSpPr>
            <a:spLocks noGrp="1"/>
          </p:cNvSpPr>
          <p:nvPr>
            <p:ph type="title"/>
          </p:nvPr>
        </p:nvSpPr>
        <p:spPr/>
        <p:txBody>
          <a:bodyPr/>
          <a:lstStyle/>
          <a:p>
            <a:r>
              <a:rPr lang="en-US" sz="2400" dirty="0"/>
              <a:t>If rejected, the user is instructed to try again (either a new document, or the same document, in a more legible file upload).  Users have 3 document review attempts.</a:t>
            </a:r>
          </a:p>
        </p:txBody>
      </p:sp>
      <p:pic>
        <p:nvPicPr>
          <p:cNvPr id="3" name="Picture 2">
            <a:extLst>
              <a:ext uri="{FF2B5EF4-FFF2-40B4-BE49-F238E27FC236}">
                <a16:creationId xmlns:a16="http://schemas.microsoft.com/office/drawing/2014/main" id="{B6335A93-1934-49DE-AD4F-E1F17B65991E}"/>
              </a:ext>
            </a:extLst>
          </p:cNvPr>
          <p:cNvPicPr>
            <a:picLocks noChangeAspect="1"/>
          </p:cNvPicPr>
          <p:nvPr/>
        </p:nvPicPr>
        <p:blipFill rotWithShape="1">
          <a:blip r:embed="rId2"/>
          <a:srcRect t="11193" b="5555"/>
          <a:stretch/>
        </p:blipFill>
        <p:spPr>
          <a:xfrm>
            <a:off x="514774" y="1365627"/>
            <a:ext cx="7674187" cy="3593723"/>
          </a:xfrm>
          <a:prstGeom prst="rect">
            <a:avLst/>
          </a:prstGeom>
        </p:spPr>
      </p:pic>
    </p:spTree>
    <p:extLst>
      <p:ext uri="{BB962C8B-B14F-4D97-AF65-F5344CB8AC3E}">
        <p14:creationId xmlns:p14="http://schemas.microsoft.com/office/powerpoint/2010/main" val="1844495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B42A-9001-42CC-946A-14522AFE6036}"/>
              </a:ext>
            </a:extLst>
          </p:cNvPr>
          <p:cNvSpPr>
            <a:spLocks noGrp="1"/>
          </p:cNvSpPr>
          <p:nvPr>
            <p:ph type="title"/>
          </p:nvPr>
        </p:nvSpPr>
        <p:spPr/>
        <p:txBody>
          <a:bodyPr/>
          <a:lstStyle/>
          <a:p>
            <a:r>
              <a:rPr lang="en-US" sz="2400" dirty="0"/>
              <a:t>If approved, the user directed back to the EDU product page </a:t>
            </a:r>
          </a:p>
        </p:txBody>
      </p:sp>
      <p:pic>
        <p:nvPicPr>
          <p:cNvPr id="7" name="Picture 6" descr="A screenshot of a social media post&#10;&#10;Description automatically generated">
            <a:extLst>
              <a:ext uri="{FF2B5EF4-FFF2-40B4-BE49-F238E27FC236}">
                <a16:creationId xmlns:a16="http://schemas.microsoft.com/office/drawing/2014/main" id="{B6487F36-669E-42C0-A4DB-190C3782E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532" y="964846"/>
            <a:ext cx="3922242" cy="4124468"/>
          </a:xfrm>
          <a:prstGeom prst="rect">
            <a:avLst/>
          </a:prstGeom>
        </p:spPr>
      </p:pic>
    </p:spTree>
    <p:extLst>
      <p:ext uri="{BB962C8B-B14F-4D97-AF65-F5344CB8AC3E}">
        <p14:creationId xmlns:p14="http://schemas.microsoft.com/office/powerpoint/2010/main" val="9292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User is able to choose and download the product</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rotWithShape="1">
          <a:blip r:embed="rId2">
            <a:extLst>
              <a:ext uri="{28A0092B-C50C-407E-A947-70E740481C1C}">
                <a14:useLocalDpi xmlns:a14="http://schemas.microsoft.com/office/drawing/2010/main" val="0"/>
              </a:ext>
            </a:extLst>
          </a:blip>
          <a:srcRect t="9871"/>
          <a:stretch/>
        </p:blipFill>
        <p:spPr>
          <a:xfrm>
            <a:off x="352213" y="1347892"/>
            <a:ext cx="6346613" cy="3379505"/>
          </a:xfrm>
          <a:prstGeom prst="rect">
            <a:avLst/>
          </a:prstGeom>
          <a:ln>
            <a:solidFill>
              <a:schemeClr val="bg1">
                <a:lumMod val="50000"/>
              </a:schemeClr>
            </a:solidFill>
          </a:ln>
        </p:spPr>
      </p:pic>
    </p:spTree>
    <p:extLst>
      <p:ext uri="{BB962C8B-B14F-4D97-AF65-F5344CB8AC3E}">
        <p14:creationId xmlns:p14="http://schemas.microsoft.com/office/powerpoint/2010/main" val="261277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9854-18A6-48C2-B2C2-E122B7CC9FB5}"/>
              </a:ext>
            </a:extLst>
          </p:cNvPr>
          <p:cNvSpPr>
            <a:spLocks noGrp="1"/>
          </p:cNvSpPr>
          <p:nvPr>
            <p:ph type="title"/>
          </p:nvPr>
        </p:nvSpPr>
        <p:spPr/>
        <p:txBody>
          <a:bodyPr/>
          <a:lstStyle/>
          <a:p>
            <a:r>
              <a:rPr lang="en-US" sz="4800" dirty="0"/>
              <a:t>Add school request</a:t>
            </a:r>
          </a:p>
        </p:txBody>
      </p:sp>
    </p:spTree>
    <p:extLst>
      <p:ext uri="{BB962C8B-B14F-4D97-AF65-F5344CB8AC3E}">
        <p14:creationId xmlns:p14="http://schemas.microsoft.com/office/powerpoint/2010/main" val="4003318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Trigger Add school request from Educational Institution name field</a:t>
            </a:r>
          </a:p>
        </p:txBody>
      </p:sp>
      <p:pic>
        <p:nvPicPr>
          <p:cNvPr id="2" name="Picture 1">
            <a:extLst>
              <a:ext uri="{FF2B5EF4-FFF2-40B4-BE49-F238E27FC236}">
                <a16:creationId xmlns:a16="http://schemas.microsoft.com/office/drawing/2014/main" id="{D3CC78E1-B6A9-4988-AA03-7C74326B493A}"/>
              </a:ext>
            </a:extLst>
          </p:cNvPr>
          <p:cNvPicPr>
            <a:picLocks noChangeAspect="1"/>
          </p:cNvPicPr>
          <p:nvPr/>
        </p:nvPicPr>
        <p:blipFill>
          <a:blip r:embed="rId3"/>
          <a:stretch>
            <a:fillRect/>
          </a:stretch>
        </p:blipFill>
        <p:spPr>
          <a:xfrm>
            <a:off x="549169" y="1303200"/>
            <a:ext cx="3175974" cy="2889027"/>
          </a:xfrm>
          <a:prstGeom prst="rect">
            <a:avLst/>
          </a:prstGeom>
        </p:spPr>
      </p:pic>
      <p:pic>
        <p:nvPicPr>
          <p:cNvPr id="3" name="Picture 2">
            <a:extLst>
              <a:ext uri="{FF2B5EF4-FFF2-40B4-BE49-F238E27FC236}">
                <a16:creationId xmlns:a16="http://schemas.microsoft.com/office/drawing/2014/main" id="{A22AD142-E2AA-4A73-BFC5-352598AB8644}"/>
              </a:ext>
            </a:extLst>
          </p:cNvPr>
          <p:cNvPicPr>
            <a:picLocks noChangeAspect="1"/>
          </p:cNvPicPr>
          <p:nvPr/>
        </p:nvPicPr>
        <p:blipFill>
          <a:blip r:embed="rId4"/>
          <a:stretch>
            <a:fillRect/>
          </a:stretch>
        </p:blipFill>
        <p:spPr>
          <a:xfrm>
            <a:off x="4755340" y="1303200"/>
            <a:ext cx="3042259" cy="3348340"/>
          </a:xfrm>
          <a:prstGeom prst="rect">
            <a:avLst/>
          </a:prstGeom>
        </p:spPr>
      </p:pic>
      <p:sp>
        <p:nvSpPr>
          <p:cNvPr id="4" name="TextBox 3">
            <a:extLst>
              <a:ext uri="{FF2B5EF4-FFF2-40B4-BE49-F238E27FC236}">
                <a16:creationId xmlns:a16="http://schemas.microsoft.com/office/drawing/2014/main" id="{577DBFC0-461F-49A6-A14A-1BB1148DDD34}"/>
              </a:ext>
            </a:extLst>
          </p:cNvPr>
          <p:cNvSpPr txBox="1"/>
          <p:nvPr/>
        </p:nvSpPr>
        <p:spPr>
          <a:xfrm>
            <a:off x="626400" y="1080000"/>
            <a:ext cx="2764800" cy="221599"/>
          </a:xfrm>
          <a:prstGeom prst="rect">
            <a:avLst/>
          </a:prstGeom>
          <a:noFill/>
        </p:spPr>
        <p:txBody>
          <a:bodyPr wrap="square" lIns="0" tIns="0" rIns="0" bIns="0" rtlCol="0">
            <a:spAutoFit/>
          </a:bodyPr>
          <a:lstStyle/>
          <a:p>
            <a:pPr>
              <a:lnSpc>
                <a:spcPct val="90000"/>
              </a:lnSpc>
            </a:pPr>
            <a:r>
              <a:rPr lang="en-US" sz="1600" dirty="0"/>
              <a:t>During Account Creation</a:t>
            </a:r>
          </a:p>
        </p:txBody>
      </p:sp>
      <p:sp>
        <p:nvSpPr>
          <p:cNvPr id="7" name="TextBox 6">
            <a:extLst>
              <a:ext uri="{FF2B5EF4-FFF2-40B4-BE49-F238E27FC236}">
                <a16:creationId xmlns:a16="http://schemas.microsoft.com/office/drawing/2014/main" id="{2546230F-2A9B-4DC6-9727-D80E6D6200B3}"/>
              </a:ext>
            </a:extLst>
          </p:cNvPr>
          <p:cNvSpPr txBox="1"/>
          <p:nvPr/>
        </p:nvSpPr>
        <p:spPr>
          <a:xfrm>
            <a:off x="4755340" y="970400"/>
            <a:ext cx="2764800" cy="221599"/>
          </a:xfrm>
          <a:prstGeom prst="rect">
            <a:avLst/>
          </a:prstGeom>
          <a:noFill/>
        </p:spPr>
        <p:txBody>
          <a:bodyPr wrap="square" lIns="0" tIns="0" rIns="0" bIns="0" rtlCol="0">
            <a:spAutoFit/>
          </a:bodyPr>
          <a:lstStyle/>
          <a:p>
            <a:pPr>
              <a:lnSpc>
                <a:spcPct val="90000"/>
              </a:lnSpc>
            </a:pPr>
            <a:r>
              <a:rPr lang="en-US" sz="1600" dirty="0"/>
              <a:t>Or in the Verification form</a:t>
            </a:r>
          </a:p>
        </p:txBody>
      </p:sp>
    </p:spTree>
    <p:extLst>
      <p:ext uri="{BB962C8B-B14F-4D97-AF65-F5344CB8AC3E}">
        <p14:creationId xmlns:p14="http://schemas.microsoft.com/office/powerpoint/2010/main" val="1781899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14">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46957"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D8801C4-F24E-41EE-A8E4-AD18937BD38B}"/>
              </a:ext>
            </a:extLst>
          </p:cNvPr>
          <p:cNvPicPr>
            <a:picLocks noChangeAspect="1"/>
          </p:cNvPicPr>
          <p:nvPr/>
        </p:nvPicPr>
        <p:blipFill>
          <a:blip r:embed="rId3"/>
          <a:stretch>
            <a:fillRect/>
          </a:stretch>
        </p:blipFill>
        <p:spPr>
          <a:xfrm>
            <a:off x="2466336" y="1000725"/>
            <a:ext cx="1986278" cy="1698267"/>
          </a:xfrm>
          <a:prstGeom prst="rect">
            <a:avLst/>
          </a:prstGeom>
        </p:spPr>
      </p:pic>
      <p:sp>
        <p:nvSpPr>
          <p:cNvPr id="28" name="Rectangle 16">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75159"/>
            <a:ext cx="8579094"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395653" y="3567478"/>
            <a:ext cx="8354891" cy="697835"/>
          </a:xfrm>
        </p:spPr>
        <p:txBody>
          <a:bodyPr vert="horz" lIns="91440" tIns="45720" rIns="91440" bIns="45720" rtlCol="0" anchor="b">
            <a:normAutofit/>
          </a:bodyPr>
          <a:lstStyle/>
          <a:p>
            <a:pPr algn="ctr" defTabSz="914400"/>
            <a:r>
              <a:rPr lang="en-US" sz="3200" dirty="0">
                <a:solidFill>
                  <a:srgbClr val="FFFFFF"/>
                </a:solidFill>
              </a:rPr>
              <a:t>Sheer ID Add School form</a:t>
            </a:r>
          </a:p>
        </p:txBody>
      </p:sp>
      <p:pic>
        <p:nvPicPr>
          <p:cNvPr id="10" name="Picture 9">
            <a:extLst>
              <a:ext uri="{FF2B5EF4-FFF2-40B4-BE49-F238E27FC236}">
                <a16:creationId xmlns:a16="http://schemas.microsoft.com/office/drawing/2014/main" id="{030CA459-4603-4EB9-9A0F-2F00B2C292D2}"/>
              </a:ext>
            </a:extLst>
          </p:cNvPr>
          <p:cNvPicPr>
            <a:picLocks noChangeAspect="1"/>
          </p:cNvPicPr>
          <p:nvPr/>
        </p:nvPicPr>
        <p:blipFill>
          <a:blip r:embed="rId4"/>
          <a:stretch>
            <a:fillRect/>
          </a:stretch>
        </p:blipFill>
        <p:spPr>
          <a:xfrm>
            <a:off x="6892829" y="1006863"/>
            <a:ext cx="2164765" cy="1439568"/>
          </a:xfrm>
          <a:prstGeom prst="rect">
            <a:avLst/>
          </a:prstGeom>
        </p:spPr>
      </p:pic>
      <p:pic>
        <p:nvPicPr>
          <p:cNvPr id="5" name="Picture 4">
            <a:extLst>
              <a:ext uri="{FF2B5EF4-FFF2-40B4-BE49-F238E27FC236}">
                <a16:creationId xmlns:a16="http://schemas.microsoft.com/office/drawing/2014/main" id="{C2E54D62-0FBC-4902-B79A-1E24D826140A}"/>
              </a:ext>
            </a:extLst>
          </p:cNvPr>
          <p:cNvPicPr>
            <a:picLocks noChangeAspect="1"/>
          </p:cNvPicPr>
          <p:nvPr/>
        </p:nvPicPr>
        <p:blipFill>
          <a:blip r:embed="rId5"/>
          <a:stretch>
            <a:fillRect/>
          </a:stretch>
        </p:blipFill>
        <p:spPr>
          <a:xfrm>
            <a:off x="198629" y="383347"/>
            <a:ext cx="1985008" cy="2996238"/>
          </a:xfrm>
          <a:prstGeom prst="rect">
            <a:avLst/>
          </a:prstGeom>
        </p:spPr>
      </p:pic>
      <p:cxnSp>
        <p:nvCxnSpPr>
          <p:cNvPr id="29" name="Straight Connector 18">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3264"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9572" y="358311"/>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C7344CC-F479-4F00-B3BE-8D1C76533725}"/>
              </a:ext>
            </a:extLst>
          </p:cNvPr>
          <p:cNvPicPr>
            <a:picLocks noChangeAspect="1"/>
          </p:cNvPicPr>
          <p:nvPr/>
        </p:nvPicPr>
        <p:blipFill>
          <a:blip r:embed="rId6"/>
          <a:stretch>
            <a:fillRect/>
          </a:stretch>
        </p:blipFill>
        <p:spPr>
          <a:xfrm>
            <a:off x="4693279" y="999663"/>
            <a:ext cx="1986279" cy="1678405"/>
          </a:xfrm>
          <a:prstGeom prst="rect">
            <a:avLst/>
          </a:prstGeom>
        </p:spPr>
      </p:pic>
      <p:cxnSp>
        <p:nvCxnSpPr>
          <p:cNvPr id="31" name="Straight Connector 22">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4018"/>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8ADA3E-CEF9-4466-A235-4D4A00CCE6FB}"/>
              </a:ext>
            </a:extLst>
          </p:cNvPr>
          <p:cNvSpPr txBox="1"/>
          <p:nvPr/>
        </p:nvSpPr>
        <p:spPr>
          <a:xfrm>
            <a:off x="240029" y="0"/>
            <a:ext cx="1985008" cy="415498"/>
          </a:xfrm>
          <a:prstGeom prst="rect">
            <a:avLst/>
          </a:prstGeom>
          <a:noFill/>
        </p:spPr>
        <p:txBody>
          <a:bodyPr wrap="square" lIns="0" tIns="0" rIns="0" bIns="0" rtlCol="0">
            <a:spAutoFit/>
          </a:bodyPr>
          <a:lstStyle/>
          <a:p>
            <a:pPr>
              <a:lnSpc>
                <a:spcPct val="90000"/>
              </a:lnSpc>
            </a:pPr>
            <a:r>
              <a:rPr lang="en-US" sz="1500" dirty="0"/>
              <a:t>Step 1 – check by URL if school is on the list</a:t>
            </a:r>
          </a:p>
        </p:txBody>
      </p:sp>
      <p:sp>
        <p:nvSpPr>
          <p:cNvPr id="24" name="TextBox 23">
            <a:extLst>
              <a:ext uri="{FF2B5EF4-FFF2-40B4-BE49-F238E27FC236}">
                <a16:creationId xmlns:a16="http://schemas.microsoft.com/office/drawing/2014/main" id="{2B457711-6D22-4EE5-A93D-9F6F3DFD4C0D}"/>
              </a:ext>
            </a:extLst>
          </p:cNvPr>
          <p:cNvSpPr txBox="1"/>
          <p:nvPr/>
        </p:nvSpPr>
        <p:spPr>
          <a:xfrm>
            <a:off x="2509229" y="-13200"/>
            <a:ext cx="1985008" cy="830997"/>
          </a:xfrm>
          <a:prstGeom prst="rect">
            <a:avLst/>
          </a:prstGeom>
          <a:noFill/>
        </p:spPr>
        <p:txBody>
          <a:bodyPr wrap="square" lIns="0" tIns="0" rIns="0" bIns="0" rtlCol="0">
            <a:spAutoFit/>
          </a:bodyPr>
          <a:lstStyle/>
          <a:p>
            <a:pPr>
              <a:lnSpc>
                <a:spcPct val="90000"/>
              </a:lnSpc>
            </a:pPr>
            <a:r>
              <a:rPr lang="en-US" sz="1500" dirty="0"/>
              <a:t>Step 2 – display if school is already on the list or deemed ineligible </a:t>
            </a:r>
          </a:p>
        </p:txBody>
      </p:sp>
      <p:sp>
        <p:nvSpPr>
          <p:cNvPr id="26" name="TextBox 25">
            <a:extLst>
              <a:ext uri="{FF2B5EF4-FFF2-40B4-BE49-F238E27FC236}">
                <a16:creationId xmlns:a16="http://schemas.microsoft.com/office/drawing/2014/main" id="{BF248FD6-18A2-4BDF-BD3C-1854849576E0}"/>
              </a:ext>
            </a:extLst>
          </p:cNvPr>
          <p:cNvSpPr txBox="1"/>
          <p:nvPr/>
        </p:nvSpPr>
        <p:spPr>
          <a:xfrm>
            <a:off x="4693279" y="38233"/>
            <a:ext cx="1985008" cy="623248"/>
          </a:xfrm>
          <a:prstGeom prst="rect">
            <a:avLst/>
          </a:prstGeom>
          <a:noFill/>
        </p:spPr>
        <p:txBody>
          <a:bodyPr wrap="square" lIns="0" tIns="0" rIns="0" bIns="0" rtlCol="0">
            <a:spAutoFit/>
          </a:bodyPr>
          <a:lstStyle/>
          <a:p>
            <a:pPr>
              <a:lnSpc>
                <a:spcPct val="90000"/>
              </a:lnSpc>
            </a:pPr>
            <a:r>
              <a:rPr lang="en-US" sz="1500" dirty="0"/>
              <a:t>Step 3 – check if school is on the list by school name</a:t>
            </a:r>
          </a:p>
        </p:txBody>
      </p:sp>
      <p:sp>
        <p:nvSpPr>
          <p:cNvPr id="32" name="TextBox 31">
            <a:extLst>
              <a:ext uri="{FF2B5EF4-FFF2-40B4-BE49-F238E27FC236}">
                <a16:creationId xmlns:a16="http://schemas.microsoft.com/office/drawing/2014/main" id="{90E543B5-D975-4E3C-A4A7-A273F64D6077}"/>
              </a:ext>
            </a:extLst>
          </p:cNvPr>
          <p:cNvSpPr txBox="1"/>
          <p:nvPr/>
        </p:nvSpPr>
        <p:spPr>
          <a:xfrm>
            <a:off x="6909093" y="37033"/>
            <a:ext cx="1985008" cy="830997"/>
          </a:xfrm>
          <a:prstGeom prst="rect">
            <a:avLst/>
          </a:prstGeom>
          <a:noFill/>
        </p:spPr>
        <p:txBody>
          <a:bodyPr wrap="square" lIns="0" tIns="0" rIns="0" bIns="0" rtlCol="0">
            <a:spAutoFit/>
          </a:bodyPr>
          <a:lstStyle/>
          <a:p>
            <a:pPr>
              <a:lnSpc>
                <a:spcPct val="90000"/>
              </a:lnSpc>
            </a:pPr>
            <a:r>
              <a:rPr lang="en-US" sz="1500" dirty="0"/>
              <a:t>Step 4 – If all fails, allow user to enter school details for review/addition</a:t>
            </a:r>
          </a:p>
        </p:txBody>
      </p:sp>
    </p:spTree>
    <p:extLst>
      <p:ext uri="{BB962C8B-B14F-4D97-AF65-F5344CB8AC3E}">
        <p14:creationId xmlns:p14="http://schemas.microsoft.com/office/powerpoint/2010/main" val="1746114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9854-18A6-48C2-B2C2-E122B7CC9FB5}"/>
              </a:ext>
            </a:extLst>
          </p:cNvPr>
          <p:cNvSpPr>
            <a:spLocks noGrp="1"/>
          </p:cNvSpPr>
          <p:nvPr>
            <p:ph type="title"/>
          </p:nvPr>
        </p:nvSpPr>
        <p:spPr/>
        <p:txBody>
          <a:bodyPr/>
          <a:lstStyle/>
          <a:p>
            <a:r>
              <a:rPr lang="en-US" sz="4800" dirty="0"/>
              <a:t>Customer facing emails</a:t>
            </a:r>
          </a:p>
        </p:txBody>
      </p:sp>
    </p:spTree>
    <p:extLst>
      <p:ext uri="{BB962C8B-B14F-4D97-AF65-F5344CB8AC3E}">
        <p14:creationId xmlns:p14="http://schemas.microsoft.com/office/powerpoint/2010/main" val="3692690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E6F2-08B2-4800-A0C5-BD646AF71586}"/>
              </a:ext>
            </a:extLst>
          </p:cNvPr>
          <p:cNvSpPr>
            <a:spLocks noGrp="1"/>
          </p:cNvSpPr>
          <p:nvPr>
            <p:ph type="title"/>
          </p:nvPr>
        </p:nvSpPr>
        <p:spPr/>
        <p:txBody>
          <a:bodyPr/>
          <a:lstStyle/>
          <a:p>
            <a:r>
              <a:rPr lang="en-US" dirty="0"/>
              <a:t>Subject line: You eligibility has been confirmed!</a:t>
            </a:r>
          </a:p>
        </p:txBody>
      </p:sp>
      <p:sp>
        <p:nvSpPr>
          <p:cNvPr id="3" name="Content Placeholder 2">
            <a:extLst>
              <a:ext uri="{FF2B5EF4-FFF2-40B4-BE49-F238E27FC236}">
                <a16:creationId xmlns:a16="http://schemas.microsoft.com/office/drawing/2014/main" id="{DBBE630F-D0B2-432F-8D67-34844EE67AA3}"/>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1DF5BB1A-0E4C-40A6-A293-CE16A706879E}"/>
              </a:ext>
            </a:extLst>
          </p:cNvPr>
          <p:cNvSpPr txBox="1"/>
          <p:nvPr/>
        </p:nvSpPr>
        <p:spPr>
          <a:xfrm>
            <a:off x="5224549" y="1157654"/>
            <a:ext cx="3730869" cy="747897"/>
          </a:xfrm>
          <a:prstGeom prst="rect">
            <a:avLst/>
          </a:prstGeom>
          <a:noFill/>
        </p:spPr>
        <p:txBody>
          <a:bodyPr wrap="square" lIns="0" tIns="0" rIns="0" bIns="0" rtlCol="0">
            <a:spAutoFit/>
          </a:bodyPr>
          <a:lstStyle/>
          <a:p>
            <a:pPr>
              <a:lnSpc>
                <a:spcPct val="90000"/>
              </a:lnSpc>
            </a:pPr>
            <a:r>
              <a:rPr lang="en-US" dirty="0"/>
              <a:t>User has pass verification.</a:t>
            </a:r>
          </a:p>
          <a:p>
            <a:pPr>
              <a:lnSpc>
                <a:spcPct val="90000"/>
              </a:lnSpc>
            </a:pPr>
            <a:br>
              <a:rPr lang="en-US" dirty="0"/>
            </a:br>
            <a:r>
              <a:rPr lang="en-US" dirty="0"/>
              <a:t>CTA: Click to get product</a:t>
            </a:r>
          </a:p>
        </p:txBody>
      </p:sp>
      <p:pic>
        <p:nvPicPr>
          <p:cNvPr id="6" name="Picture 5">
            <a:extLst>
              <a:ext uri="{FF2B5EF4-FFF2-40B4-BE49-F238E27FC236}">
                <a16:creationId xmlns:a16="http://schemas.microsoft.com/office/drawing/2014/main" id="{D2C7DE27-F7C4-43E3-96A7-6244DDC70C52}"/>
              </a:ext>
            </a:extLst>
          </p:cNvPr>
          <p:cNvPicPr>
            <a:picLocks noChangeAspect="1"/>
          </p:cNvPicPr>
          <p:nvPr/>
        </p:nvPicPr>
        <p:blipFill>
          <a:blip r:embed="rId2"/>
          <a:stretch>
            <a:fillRect/>
          </a:stretch>
        </p:blipFill>
        <p:spPr>
          <a:xfrm>
            <a:off x="304800" y="1123950"/>
            <a:ext cx="4810124" cy="3733800"/>
          </a:xfrm>
          <a:prstGeom prst="rect">
            <a:avLst/>
          </a:prstGeom>
        </p:spPr>
      </p:pic>
    </p:spTree>
    <p:extLst>
      <p:ext uri="{BB962C8B-B14F-4D97-AF65-F5344CB8AC3E}">
        <p14:creationId xmlns:p14="http://schemas.microsoft.com/office/powerpoint/2010/main" val="48184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Start in EDU Community</a:t>
            </a:r>
          </a:p>
        </p:txBody>
      </p:sp>
      <p:pic>
        <p:nvPicPr>
          <p:cNvPr id="3" name="Picture 2" descr="A screenshot of a social media post&#10;&#10;Description automatically generated">
            <a:extLst>
              <a:ext uri="{FF2B5EF4-FFF2-40B4-BE49-F238E27FC236}">
                <a16:creationId xmlns:a16="http://schemas.microsoft.com/office/drawing/2014/main" id="{F1FEC13B-6D26-9240-8CC9-89D47F57A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07" y="1379385"/>
            <a:ext cx="4324015" cy="2359524"/>
          </a:xfrm>
          <a:prstGeom prst="rect">
            <a:avLst/>
          </a:prstGeom>
          <a:ln>
            <a:solidFill>
              <a:schemeClr val="accent1"/>
            </a:solidFill>
          </a:ln>
        </p:spPr>
      </p:pic>
      <p:pic>
        <p:nvPicPr>
          <p:cNvPr id="5" name="Picture 4" descr="A screenshot of a cell phone&#10;&#10;Description automatically generated">
            <a:extLst>
              <a:ext uri="{FF2B5EF4-FFF2-40B4-BE49-F238E27FC236}">
                <a16:creationId xmlns:a16="http://schemas.microsoft.com/office/drawing/2014/main" id="{54DB6981-28C0-8A46-A3E7-319D144F2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350" y="1379385"/>
            <a:ext cx="4388170" cy="2359523"/>
          </a:xfrm>
          <a:prstGeom prst="rect">
            <a:avLst/>
          </a:prstGeom>
          <a:ln>
            <a:solidFill>
              <a:schemeClr val="accent1"/>
            </a:solidFill>
          </a:ln>
        </p:spPr>
      </p:pic>
    </p:spTree>
    <p:extLst>
      <p:ext uri="{BB962C8B-B14F-4D97-AF65-F5344CB8AC3E}">
        <p14:creationId xmlns:p14="http://schemas.microsoft.com/office/powerpoint/2010/main" val="2071658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C0EB-8222-4003-8BE3-E3AD42BA57B9}"/>
              </a:ext>
            </a:extLst>
          </p:cNvPr>
          <p:cNvSpPr>
            <a:spLocks noGrp="1"/>
          </p:cNvSpPr>
          <p:nvPr>
            <p:ph type="title"/>
          </p:nvPr>
        </p:nvSpPr>
        <p:spPr/>
        <p:txBody>
          <a:bodyPr/>
          <a:lstStyle/>
          <a:p>
            <a:r>
              <a:rPr lang="en-US" sz="2400" dirty="0"/>
              <a:t>Subject line: Have you forgotten to upload your document? </a:t>
            </a:r>
          </a:p>
        </p:txBody>
      </p:sp>
      <p:sp>
        <p:nvSpPr>
          <p:cNvPr id="3" name="Content Placeholder 2">
            <a:extLst>
              <a:ext uri="{FF2B5EF4-FFF2-40B4-BE49-F238E27FC236}">
                <a16:creationId xmlns:a16="http://schemas.microsoft.com/office/drawing/2014/main" id="{23362271-93AB-4134-AA1A-E9A4022D9188}"/>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81E22340-F841-47D5-8436-AC55EA2EC6B4}"/>
              </a:ext>
            </a:extLst>
          </p:cNvPr>
          <p:cNvSpPr txBox="1"/>
          <p:nvPr/>
        </p:nvSpPr>
        <p:spPr>
          <a:xfrm>
            <a:off x="5224549" y="1157654"/>
            <a:ext cx="3730869" cy="1246495"/>
          </a:xfrm>
          <a:prstGeom prst="rect">
            <a:avLst/>
          </a:prstGeom>
          <a:noFill/>
        </p:spPr>
        <p:txBody>
          <a:bodyPr wrap="square" lIns="0" tIns="0" rIns="0" bIns="0" rtlCol="0">
            <a:spAutoFit/>
          </a:bodyPr>
          <a:lstStyle/>
          <a:p>
            <a:pPr>
              <a:lnSpc>
                <a:spcPct val="90000"/>
              </a:lnSpc>
            </a:pPr>
            <a:r>
              <a:rPr lang="en-US" dirty="0"/>
              <a:t>User is reminded to take  the next step and upload documentation within 14 days.</a:t>
            </a:r>
          </a:p>
          <a:p>
            <a:pPr>
              <a:lnSpc>
                <a:spcPct val="90000"/>
              </a:lnSpc>
            </a:pPr>
            <a:br>
              <a:rPr lang="en-US" dirty="0"/>
            </a:br>
            <a:r>
              <a:rPr lang="en-US" dirty="0"/>
              <a:t>CTA: Upload a document</a:t>
            </a:r>
          </a:p>
        </p:txBody>
      </p:sp>
      <p:pic>
        <p:nvPicPr>
          <p:cNvPr id="6" name="Picture 5">
            <a:extLst>
              <a:ext uri="{FF2B5EF4-FFF2-40B4-BE49-F238E27FC236}">
                <a16:creationId xmlns:a16="http://schemas.microsoft.com/office/drawing/2014/main" id="{E46523DA-45AA-42AF-874F-4A5EAFABF016}"/>
              </a:ext>
            </a:extLst>
          </p:cNvPr>
          <p:cNvPicPr>
            <a:picLocks noChangeAspect="1"/>
          </p:cNvPicPr>
          <p:nvPr/>
        </p:nvPicPr>
        <p:blipFill>
          <a:blip r:embed="rId2"/>
          <a:stretch>
            <a:fillRect/>
          </a:stretch>
        </p:blipFill>
        <p:spPr>
          <a:xfrm>
            <a:off x="304800" y="1123949"/>
            <a:ext cx="4803531" cy="3844705"/>
          </a:xfrm>
          <a:prstGeom prst="rect">
            <a:avLst/>
          </a:prstGeom>
        </p:spPr>
      </p:pic>
    </p:spTree>
    <p:extLst>
      <p:ext uri="{BB962C8B-B14F-4D97-AF65-F5344CB8AC3E}">
        <p14:creationId xmlns:p14="http://schemas.microsoft.com/office/powerpoint/2010/main" val="2272916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E1E6-6B09-498E-9B49-18B70A1DD56A}"/>
              </a:ext>
            </a:extLst>
          </p:cNvPr>
          <p:cNvSpPr>
            <a:spLocks noGrp="1"/>
          </p:cNvSpPr>
          <p:nvPr>
            <p:ph type="title"/>
          </p:nvPr>
        </p:nvSpPr>
        <p:spPr/>
        <p:txBody>
          <a:bodyPr/>
          <a:lstStyle/>
          <a:p>
            <a:r>
              <a:rPr lang="en-US" dirty="0"/>
              <a:t>Subject line: Additional Information Needed</a:t>
            </a:r>
          </a:p>
        </p:txBody>
      </p:sp>
      <p:sp>
        <p:nvSpPr>
          <p:cNvPr id="3" name="Content Placeholder 2">
            <a:extLst>
              <a:ext uri="{FF2B5EF4-FFF2-40B4-BE49-F238E27FC236}">
                <a16:creationId xmlns:a16="http://schemas.microsoft.com/office/drawing/2014/main" id="{01BE3531-88AD-420B-93DE-93B8C3B8DE16}"/>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CA0B5BBF-BAB5-4F15-958D-D4B8A4D0369C}"/>
              </a:ext>
            </a:extLst>
          </p:cNvPr>
          <p:cNvSpPr txBox="1"/>
          <p:nvPr/>
        </p:nvSpPr>
        <p:spPr>
          <a:xfrm>
            <a:off x="5224549" y="1157654"/>
            <a:ext cx="3730869" cy="1246495"/>
          </a:xfrm>
          <a:prstGeom prst="rect">
            <a:avLst/>
          </a:prstGeom>
          <a:noFill/>
        </p:spPr>
        <p:txBody>
          <a:bodyPr wrap="square" lIns="0" tIns="0" rIns="0" bIns="0" rtlCol="0">
            <a:spAutoFit/>
          </a:bodyPr>
          <a:lstStyle/>
          <a:p>
            <a:pPr>
              <a:lnSpc>
                <a:spcPct val="90000"/>
              </a:lnSpc>
            </a:pPr>
            <a:r>
              <a:rPr lang="en-US" dirty="0"/>
              <a:t>User has uploaded a document but more documentation is needed. </a:t>
            </a:r>
          </a:p>
          <a:p>
            <a:pPr>
              <a:lnSpc>
                <a:spcPct val="90000"/>
              </a:lnSpc>
            </a:pPr>
            <a:endParaRPr lang="en-US" dirty="0"/>
          </a:p>
          <a:p>
            <a:pPr>
              <a:lnSpc>
                <a:spcPct val="90000"/>
              </a:lnSpc>
            </a:pPr>
            <a:r>
              <a:rPr lang="en-US" dirty="0"/>
              <a:t>CTA: Upload a new document</a:t>
            </a:r>
          </a:p>
        </p:txBody>
      </p:sp>
      <p:pic>
        <p:nvPicPr>
          <p:cNvPr id="6" name="Picture 5">
            <a:extLst>
              <a:ext uri="{FF2B5EF4-FFF2-40B4-BE49-F238E27FC236}">
                <a16:creationId xmlns:a16="http://schemas.microsoft.com/office/drawing/2014/main" id="{4540D5CB-6D60-4941-A039-4F188F968FCA}"/>
              </a:ext>
            </a:extLst>
          </p:cNvPr>
          <p:cNvPicPr>
            <a:picLocks noChangeAspect="1"/>
          </p:cNvPicPr>
          <p:nvPr/>
        </p:nvPicPr>
        <p:blipFill>
          <a:blip r:embed="rId2"/>
          <a:stretch>
            <a:fillRect/>
          </a:stretch>
        </p:blipFill>
        <p:spPr>
          <a:xfrm>
            <a:off x="188582" y="1034975"/>
            <a:ext cx="4919749" cy="3846521"/>
          </a:xfrm>
          <a:prstGeom prst="rect">
            <a:avLst/>
          </a:prstGeom>
        </p:spPr>
      </p:pic>
    </p:spTree>
    <p:extLst>
      <p:ext uri="{BB962C8B-B14F-4D97-AF65-F5344CB8AC3E}">
        <p14:creationId xmlns:p14="http://schemas.microsoft.com/office/powerpoint/2010/main" val="2061039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E1E6-6B09-498E-9B49-18B70A1DD56A}"/>
              </a:ext>
            </a:extLst>
          </p:cNvPr>
          <p:cNvSpPr>
            <a:spLocks noGrp="1"/>
          </p:cNvSpPr>
          <p:nvPr>
            <p:ph type="title"/>
          </p:nvPr>
        </p:nvSpPr>
        <p:spPr/>
        <p:txBody>
          <a:bodyPr/>
          <a:lstStyle/>
          <a:p>
            <a:r>
              <a:rPr lang="en-US" dirty="0"/>
              <a:t>Subject line: </a:t>
            </a:r>
            <a:r>
              <a:rPr lang="en-US" dirty="0" err="1"/>
              <a:t>SheerID</a:t>
            </a:r>
            <a:r>
              <a:rPr lang="en-US" dirty="0"/>
              <a:t> Verification-Unable to verify</a:t>
            </a:r>
          </a:p>
        </p:txBody>
      </p:sp>
      <p:sp>
        <p:nvSpPr>
          <p:cNvPr id="3" name="Content Placeholder 2">
            <a:extLst>
              <a:ext uri="{FF2B5EF4-FFF2-40B4-BE49-F238E27FC236}">
                <a16:creationId xmlns:a16="http://schemas.microsoft.com/office/drawing/2014/main" id="{01BE3531-88AD-420B-93DE-93B8C3B8DE16}"/>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5396C347-4518-4DF3-AE2B-D7A833EFCE52}"/>
              </a:ext>
            </a:extLst>
          </p:cNvPr>
          <p:cNvSpPr txBox="1"/>
          <p:nvPr/>
        </p:nvSpPr>
        <p:spPr>
          <a:xfrm>
            <a:off x="5224549" y="1157654"/>
            <a:ext cx="3730869" cy="1495794"/>
          </a:xfrm>
          <a:prstGeom prst="rect">
            <a:avLst/>
          </a:prstGeom>
          <a:noFill/>
        </p:spPr>
        <p:txBody>
          <a:bodyPr wrap="square" lIns="0" tIns="0" rIns="0" bIns="0" rtlCol="0">
            <a:spAutoFit/>
          </a:bodyPr>
          <a:lstStyle/>
          <a:p>
            <a:pPr>
              <a:lnSpc>
                <a:spcPct val="90000"/>
              </a:lnSpc>
            </a:pPr>
            <a:r>
              <a:rPr lang="en-US" dirty="0"/>
              <a:t>User has maxed out of document upload attempts and failed out. </a:t>
            </a:r>
          </a:p>
          <a:p>
            <a:pPr>
              <a:lnSpc>
                <a:spcPct val="90000"/>
              </a:lnSpc>
            </a:pPr>
            <a:endParaRPr lang="en-US" dirty="0"/>
          </a:p>
          <a:p>
            <a:pPr>
              <a:lnSpc>
                <a:spcPct val="90000"/>
              </a:lnSpc>
            </a:pPr>
            <a:r>
              <a:rPr lang="en-US" dirty="0"/>
              <a:t>CTA: Visit a landing page for alternative software options (e.g. trial, </a:t>
            </a:r>
          </a:p>
        </p:txBody>
      </p:sp>
      <p:pic>
        <p:nvPicPr>
          <p:cNvPr id="7" name="Picture 6">
            <a:extLst>
              <a:ext uri="{FF2B5EF4-FFF2-40B4-BE49-F238E27FC236}">
                <a16:creationId xmlns:a16="http://schemas.microsoft.com/office/drawing/2014/main" id="{0D6E3342-7B75-4972-B85F-97F7C3A1AE7F}"/>
              </a:ext>
            </a:extLst>
          </p:cNvPr>
          <p:cNvPicPr>
            <a:picLocks noChangeAspect="1"/>
          </p:cNvPicPr>
          <p:nvPr/>
        </p:nvPicPr>
        <p:blipFill>
          <a:blip r:embed="rId2"/>
          <a:stretch>
            <a:fillRect/>
          </a:stretch>
        </p:blipFill>
        <p:spPr>
          <a:xfrm>
            <a:off x="188582" y="1025544"/>
            <a:ext cx="4761487" cy="3840584"/>
          </a:xfrm>
          <a:prstGeom prst="rect">
            <a:avLst/>
          </a:prstGeom>
        </p:spPr>
      </p:pic>
    </p:spTree>
    <p:extLst>
      <p:ext uri="{BB962C8B-B14F-4D97-AF65-F5344CB8AC3E}">
        <p14:creationId xmlns:p14="http://schemas.microsoft.com/office/powerpoint/2010/main" val="144329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985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Create ADSK Account with EDU profile details</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95" y="1485072"/>
            <a:ext cx="4204852" cy="2483325"/>
          </a:xfrm>
          <a:prstGeom prst="rect">
            <a:avLst/>
          </a:prstGeom>
          <a:ln>
            <a:solidFill>
              <a:schemeClr val="accent1"/>
            </a:solidFill>
          </a:ln>
        </p:spPr>
      </p:pic>
      <p:pic>
        <p:nvPicPr>
          <p:cNvPr id="38" name="Picture 37">
            <a:extLst>
              <a:ext uri="{FF2B5EF4-FFF2-40B4-BE49-F238E27FC236}">
                <a16:creationId xmlns:a16="http://schemas.microsoft.com/office/drawing/2014/main" id="{F487FE3F-5495-4108-81AA-BCEF482EE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322" y="1485072"/>
            <a:ext cx="4181094" cy="2468880"/>
          </a:xfrm>
          <a:prstGeom prst="rect">
            <a:avLst/>
          </a:prstGeom>
          <a:ln>
            <a:solidFill>
              <a:schemeClr val="accent1"/>
            </a:solidFill>
          </a:ln>
        </p:spPr>
      </p:pic>
    </p:spTree>
    <p:extLst>
      <p:ext uri="{BB962C8B-B14F-4D97-AF65-F5344CB8AC3E}">
        <p14:creationId xmlns:p14="http://schemas.microsoft.com/office/powerpoint/2010/main" val="134690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Complete ADSK Account creation and verify email</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4" y="777554"/>
            <a:ext cx="4174236" cy="2468880"/>
          </a:xfrm>
          <a:prstGeom prst="rect">
            <a:avLst/>
          </a:prstGeom>
          <a:ln>
            <a:solidFill>
              <a:schemeClr val="bg1">
                <a:lumMod val="50000"/>
              </a:schemeClr>
            </a:solidFill>
          </a:ln>
        </p:spPr>
      </p:pic>
      <p:pic>
        <p:nvPicPr>
          <p:cNvPr id="5" name="Picture 4" descr="A screenshot of a cell phone&#10;&#10;Description automatically generated">
            <a:extLst>
              <a:ext uri="{FF2B5EF4-FFF2-40B4-BE49-F238E27FC236}">
                <a16:creationId xmlns:a16="http://schemas.microsoft.com/office/drawing/2014/main" id="{EB0DF129-2BD7-428D-87EA-0A71AC3C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083" y="1223255"/>
            <a:ext cx="2543683" cy="3154955"/>
          </a:xfrm>
          <a:prstGeom prst="rect">
            <a:avLst/>
          </a:prstGeom>
          <a:ln w="12700">
            <a:solidFill>
              <a:schemeClr val="accent1"/>
            </a:solidFill>
          </a:ln>
        </p:spPr>
      </p:pic>
      <p:pic>
        <p:nvPicPr>
          <p:cNvPr id="6" name="Picture 5" descr="A screenshot of a social media post&#10;&#10;Description automatically generated">
            <a:extLst>
              <a:ext uri="{FF2B5EF4-FFF2-40B4-BE49-F238E27FC236}">
                <a16:creationId xmlns:a16="http://schemas.microsoft.com/office/drawing/2014/main" id="{F8597FC0-51FF-46A4-B8C0-AB5FB6B72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3233" y="1575888"/>
            <a:ext cx="3460518" cy="1866657"/>
          </a:xfrm>
          <a:prstGeom prst="rect">
            <a:avLst/>
          </a:prstGeom>
          <a:ln w="28575">
            <a:solidFill>
              <a:schemeClr val="accent1"/>
            </a:solidFill>
          </a:ln>
        </p:spPr>
      </p:pic>
      <p:pic>
        <p:nvPicPr>
          <p:cNvPr id="38" name="Picture 37">
            <a:extLst>
              <a:ext uri="{FF2B5EF4-FFF2-40B4-BE49-F238E27FC236}">
                <a16:creationId xmlns:a16="http://schemas.microsoft.com/office/drawing/2014/main" id="{F487FE3F-5495-4108-81AA-BCEF482EE5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9766" y="2685805"/>
            <a:ext cx="4174236" cy="2468880"/>
          </a:xfrm>
          <a:prstGeom prst="rect">
            <a:avLst/>
          </a:prstGeom>
          <a:ln>
            <a:solidFill>
              <a:schemeClr val="bg1">
                <a:lumMod val="50000"/>
              </a:schemeClr>
            </a:solidFill>
          </a:ln>
        </p:spPr>
      </p:pic>
    </p:spTree>
    <p:extLst>
      <p:ext uri="{BB962C8B-B14F-4D97-AF65-F5344CB8AC3E}">
        <p14:creationId xmlns:p14="http://schemas.microsoft.com/office/powerpoint/2010/main" val="3646440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92375"/>
            <a:ext cx="8534400" cy="675033"/>
          </a:xfrm>
        </p:spPr>
        <p:txBody>
          <a:bodyPr/>
          <a:lstStyle/>
          <a:p>
            <a:r>
              <a:rPr lang="en-US" sz="2400" dirty="0"/>
              <a:t>Complete ADSK EDU profile with school details and Verification Trigger on Product Page</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92081"/>
            <a:ext cx="3869259" cy="2285995"/>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DA46F1C9-58F4-4EF0-9C03-1752C9CF7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868" y="1492081"/>
            <a:ext cx="3994188" cy="2359804"/>
          </a:xfrm>
          <a:prstGeom prst="rect">
            <a:avLst/>
          </a:prstGeom>
          <a:ln>
            <a:solidFill>
              <a:schemeClr val="accent1"/>
            </a:solidFill>
          </a:ln>
        </p:spPr>
      </p:pic>
    </p:spTree>
    <p:extLst>
      <p:ext uri="{BB962C8B-B14F-4D97-AF65-F5344CB8AC3E}">
        <p14:creationId xmlns:p14="http://schemas.microsoft.com/office/powerpoint/2010/main" val="2251025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Instant verification succeeds for a valid user with accurate info in their profile</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21" y="1539946"/>
            <a:ext cx="4171954" cy="2463482"/>
          </a:xfrm>
          <a:prstGeom prst="rect">
            <a:avLst/>
          </a:prstGeom>
          <a:ln>
            <a:solidFill>
              <a:schemeClr val="bg1">
                <a:lumMod val="50000"/>
              </a:schemeClr>
            </a:solidFill>
          </a:ln>
        </p:spPr>
      </p:pic>
      <p:pic>
        <p:nvPicPr>
          <p:cNvPr id="38" name="Picture 37">
            <a:extLst>
              <a:ext uri="{FF2B5EF4-FFF2-40B4-BE49-F238E27FC236}">
                <a16:creationId xmlns:a16="http://schemas.microsoft.com/office/drawing/2014/main" id="{F487FE3F-5495-4108-81AA-BCEF482EE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135" y="1539948"/>
            <a:ext cx="4169667" cy="2463479"/>
          </a:xfrm>
          <a:prstGeom prst="rect">
            <a:avLst/>
          </a:prstGeom>
          <a:ln>
            <a:solidFill>
              <a:schemeClr val="bg1">
                <a:lumMod val="50000"/>
              </a:schemeClr>
            </a:solidFill>
          </a:ln>
        </p:spPr>
      </p:pic>
    </p:spTree>
    <p:extLst>
      <p:ext uri="{BB962C8B-B14F-4D97-AF65-F5344CB8AC3E}">
        <p14:creationId xmlns:p14="http://schemas.microsoft.com/office/powerpoint/2010/main" val="218251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4800" y="285750"/>
            <a:ext cx="8534400" cy="457200"/>
          </a:xfrm>
        </p:spPr>
        <p:txBody>
          <a:bodyPr/>
          <a:lstStyle/>
          <a:p>
            <a:r>
              <a:rPr lang="en-US" sz="2400" dirty="0"/>
              <a:t>User is able to choose and download the product</a:t>
            </a:r>
          </a:p>
        </p:txBody>
      </p:sp>
      <p:pic>
        <p:nvPicPr>
          <p:cNvPr id="36" name="Picture 35">
            <a:extLst>
              <a:ext uri="{FF2B5EF4-FFF2-40B4-BE49-F238E27FC236}">
                <a16:creationId xmlns:a16="http://schemas.microsoft.com/office/drawing/2014/main" id="{E534C8A5-67E1-4BD1-98E4-04466C4B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39945"/>
            <a:ext cx="4169671" cy="2463482"/>
          </a:xfrm>
          <a:prstGeom prst="rect">
            <a:avLst/>
          </a:prstGeom>
          <a:ln>
            <a:solidFill>
              <a:schemeClr val="bg1">
                <a:lumMod val="50000"/>
              </a:schemeClr>
            </a:solidFill>
          </a:ln>
        </p:spPr>
      </p:pic>
    </p:spTree>
    <p:extLst>
      <p:ext uri="{BB962C8B-B14F-4D97-AF65-F5344CB8AC3E}">
        <p14:creationId xmlns:p14="http://schemas.microsoft.com/office/powerpoint/2010/main" val="3680131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7A07-FE10-4AD8-8859-131F4E5D35C8}"/>
              </a:ext>
            </a:extLst>
          </p:cNvPr>
          <p:cNvSpPr>
            <a:spLocks noGrp="1"/>
          </p:cNvSpPr>
          <p:nvPr>
            <p:ph type="title"/>
          </p:nvPr>
        </p:nvSpPr>
        <p:spPr/>
        <p:txBody>
          <a:bodyPr/>
          <a:lstStyle/>
          <a:p>
            <a:r>
              <a:rPr lang="en-US" dirty="0"/>
              <a:t>Instant Verification flow (Failure)</a:t>
            </a:r>
          </a:p>
        </p:txBody>
      </p:sp>
    </p:spTree>
    <p:extLst>
      <p:ext uri="{BB962C8B-B14F-4D97-AF65-F5344CB8AC3E}">
        <p14:creationId xmlns:p14="http://schemas.microsoft.com/office/powerpoint/2010/main" val="315336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89">
      <a:dk1>
        <a:srgbClr val="3C3C3C"/>
      </a:dk1>
      <a:lt1>
        <a:srgbClr val="FFFFFF"/>
      </a:lt1>
      <a:dk2>
        <a:srgbClr val="0696D7"/>
      </a:dk2>
      <a:lt2>
        <a:srgbClr val="FFFFFF"/>
      </a:lt2>
      <a:accent1>
        <a:srgbClr val="0595D6"/>
      </a:accent1>
      <a:accent2>
        <a:srgbClr val="87BC40"/>
      </a:accent2>
      <a:accent3>
        <a:srgbClr val="32BCAD"/>
      </a:accent3>
      <a:accent4>
        <a:srgbClr val="1858A8"/>
      </a:accent4>
      <a:accent5>
        <a:srgbClr val="FAA21B"/>
      </a:accent5>
      <a:accent6>
        <a:srgbClr val="DD2222"/>
      </a:accent6>
      <a:hlink>
        <a:srgbClr val="0595D6"/>
      </a:hlink>
      <a:folHlink>
        <a:srgbClr val="666666"/>
      </a:folHlink>
    </a:clrScheme>
    <a:fontScheme name="Autodesk Artifakt 2018">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6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1600"/>
        </a:defPPr>
      </a:lstStyle>
    </a:txDef>
  </a:objectDefaults>
  <a:extraClrSchemeLst/>
  <a:extLst>
    <a:ext uri="{05A4C25C-085E-4340-85A3-A5531E510DB2}">
      <thm15:themeFamily xmlns:thm15="http://schemas.microsoft.com/office/thememl/2012/main" name="Presentation2" id="{9205D2FC-4F31-D94C-8691-0A9E49A665DF}" vid="{88A39116-C36F-A34B-B25F-FEA29C1DF8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19F1181C64A446B1B55E062704461C" ma:contentTypeVersion="13" ma:contentTypeDescription="Create a new document." ma:contentTypeScope="" ma:versionID="b5c49c3cee71ade9d099fec74a3294b5">
  <xsd:schema xmlns:xsd="http://www.w3.org/2001/XMLSchema" xmlns:xs="http://www.w3.org/2001/XMLSchema" xmlns:p="http://schemas.microsoft.com/office/2006/metadata/properties" xmlns:ns3="ce032d87-a302-45a5-b92b-087ccf3fc0ab" xmlns:ns4="8d8d0ac7-4086-48ce-8c8e-27af753107c9" targetNamespace="http://schemas.microsoft.com/office/2006/metadata/properties" ma:root="true" ma:fieldsID="c668de1c42b16efaaca56f977d24c1b9" ns3:_="" ns4:_="">
    <xsd:import namespace="ce032d87-a302-45a5-b92b-087ccf3fc0ab"/>
    <xsd:import namespace="8d8d0ac7-4086-48ce-8c8e-27af753107c9"/>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032d87-a302-45a5-b92b-087ccf3fc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8d0ac7-4086-48ce-8c8e-27af753107c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1700FE-440D-43C6-BA3B-A0AE759E0D72}">
  <ds:schemaRefs>
    <ds:schemaRef ds:uri="http://schemas.microsoft.com/sharepoint/v3/contenttype/forms"/>
  </ds:schemaRefs>
</ds:datastoreItem>
</file>

<file path=customXml/itemProps2.xml><?xml version="1.0" encoding="utf-8"?>
<ds:datastoreItem xmlns:ds="http://schemas.openxmlformats.org/officeDocument/2006/customXml" ds:itemID="{3C18D173-8869-42A4-B867-1C03B79C7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032d87-a302-45a5-b92b-087ccf3fc0ab"/>
    <ds:schemaRef ds:uri="8d8d0ac7-4086-48ce-8c8e-27af753107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AA1E4A-8E83-4B21-9A5B-29A9ED545E6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d8d0ac7-4086-48ce-8c8e-27af753107c9"/>
    <ds:schemaRef ds:uri="ce032d87-a302-45a5-b92b-087ccf3fc0a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TotalTime>
  <Words>592</Words>
  <Application>Microsoft Office PowerPoint</Application>
  <PresentationFormat>On-screen Show (16:9)</PresentationFormat>
  <Paragraphs>59</Paragraphs>
  <Slides>33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Artifakt ElementOfc</vt:lpstr>
      <vt:lpstr>Artifakt LegendOfc</vt:lpstr>
      <vt:lpstr>Wingdings</vt:lpstr>
      <vt:lpstr>Office Theme</vt:lpstr>
      <vt:lpstr>Project Veritas User Flows</vt:lpstr>
      <vt:lpstr>Instant Verification</vt:lpstr>
      <vt:lpstr>Start in EDU Community</vt:lpstr>
      <vt:lpstr>Create ADSK Account with EDU profile details</vt:lpstr>
      <vt:lpstr>Complete ADSK Account creation and verify email</vt:lpstr>
      <vt:lpstr>Complete ADSK EDU profile with school details and Verification Trigger on Product Page</vt:lpstr>
      <vt:lpstr>Instant verification succeeds for a valid user with accurate info in their profile</vt:lpstr>
      <vt:lpstr>User is able to choose and download the product</vt:lpstr>
      <vt:lpstr>Instant Verification flow (Failure)</vt:lpstr>
      <vt:lpstr>Initiate verification process after Account set during account creation or signing in with an existing edu account. </vt:lpstr>
      <vt:lpstr>Instant verification fails and user gets a second attempt. If that also fails, user is asked to upload document to verify their eligibility.</vt:lpstr>
      <vt:lpstr>Other Options for Failed User</vt:lpstr>
      <vt:lpstr>Soft Landing Page – Trial or Subscribe Options</vt:lpstr>
      <vt:lpstr>Single Sign On (SSO)</vt:lpstr>
      <vt:lpstr>Initiate verification process from O2 Account set page. Prior to this step, user either logs into an existing Autodesk EDU account, or creates a new account (as previously documented in slides 4-6)</vt:lpstr>
      <vt:lpstr>SSO landing page – user clicks CTA and directed to school’s SSO portal in a new tab. Successful SSO login directs to “You’re verified” </vt:lpstr>
      <vt:lpstr>If SSO login not successful, or user does not take SSO step, user can still try Doc Review. SSO Landing page automatically refresh with upload  document option. After 2 mins, the page then refreshes to the actual doc upload screen </vt:lpstr>
      <vt:lpstr>If user does not successfully verify via SSO or DR, they will be prompted to upload a doc upon returning to the product page (as long as verification has not expired)</vt:lpstr>
      <vt:lpstr>Document Review</vt:lpstr>
      <vt:lpstr>If Instant Verification or SSO attempts fail (or those flows are unavailable to users – primarily secondary institutions and/or certain countries) the user will go through document review.</vt:lpstr>
      <vt:lpstr>Once submitted for review, SheerID agents will approve/deny, and the user will be notified via email.</vt:lpstr>
      <vt:lpstr>If rejected, the user is instructed to try again (either a new document, or the same document, in a more legible file upload).  Users have 3 document review attempts.</vt:lpstr>
      <vt:lpstr>If approved, the user directed back to the EDU product page </vt:lpstr>
      <vt:lpstr>User is able to choose and download the product</vt:lpstr>
      <vt:lpstr>Add school request</vt:lpstr>
      <vt:lpstr>Trigger Add school request from Educational Institution name field</vt:lpstr>
      <vt:lpstr>Sheer ID Add School form</vt:lpstr>
      <vt:lpstr>Customer facing emails</vt:lpstr>
      <vt:lpstr>Subject line: You eligibility has been confirmed!</vt:lpstr>
      <vt:lpstr>Subject line: Have you forgotten to upload your document? </vt:lpstr>
      <vt:lpstr>Subject line: Additional Information Needed</vt:lpstr>
      <vt:lpstr>Subject line: SheerID Verification-Unable to verify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Veritas User Flows</dc:title>
  <dc:creator>Curtis Leung</dc:creator>
  <cp:lastModifiedBy>Curtis Leung</cp:lastModifiedBy>
  <cp:revision>4</cp:revision>
  <dcterms:created xsi:type="dcterms:W3CDTF">2020-02-27T00:16:21Z</dcterms:created>
  <dcterms:modified xsi:type="dcterms:W3CDTF">2020-04-06T23:08:30Z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0x0101008219F1181C64A446B1B55E062704461C</vt:lpwstr>
  </property>
</Properties>
</file>